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6"/>
    </p:embeddedFont>
    <p:embeddedFont>
      <p:font typeface="Poppins" panose="00000500000000000000" pitchFamily="2" charset="0"/>
      <p:regular r:id="rId17"/>
    </p:embeddedFont>
    <p:embeddedFont>
      <p:font typeface="Poppi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37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732315" y="8654147"/>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1860190" y="8782022"/>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733952" y="-8347359"/>
            <a:ext cx="20590236" cy="205902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5362055" y="5436018"/>
            <a:ext cx="321025" cy="3210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5912644" y="2808421"/>
            <a:ext cx="881574" cy="8815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6040518" y="2936295"/>
            <a:ext cx="625825" cy="6258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6345318" y="7571655"/>
            <a:ext cx="321025" cy="3210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5463744" y="183771"/>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5591619" y="311646"/>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4640993" y="8526273"/>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4768868" y="8654147"/>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16794218" y="5027869"/>
            <a:ext cx="729174" cy="72917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16899986" y="5133637"/>
            <a:ext cx="517637" cy="51763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6899986" y="8967060"/>
            <a:ext cx="1953879" cy="1953879"/>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7183402" y="9250475"/>
            <a:ext cx="1387048" cy="1387048"/>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47" name="Freeform 47"/>
          <p:cNvSpPr/>
          <p:nvPr/>
        </p:nvSpPr>
        <p:spPr>
          <a:xfrm>
            <a:off x="419100" y="311646"/>
            <a:ext cx="3307050" cy="1818877"/>
          </a:xfrm>
          <a:custGeom>
            <a:avLst/>
            <a:gdLst/>
            <a:ahLst/>
            <a:cxnLst/>
            <a:rect l="l" t="t" r="r" b="b"/>
            <a:pathLst>
              <a:path w="3307050" h="1818877">
                <a:moveTo>
                  <a:pt x="0" y="0"/>
                </a:moveTo>
                <a:lnTo>
                  <a:pt x="3307050" y="0"/>
                </a:lnTo>
                <a:lnTo>
                  <a:pt x="3307050" y="1818877"/>
                </a:lnTo>
                <a:lnTo>
                  <a:pt x="0" y="1818877"/>
                </a:lnTo>
                <a:lnTo>
                  <a:pt x="0" y="0"/>
                </a:lnTo>
                <a:close/>
              </a:path>
            </a:pathLst>
          </a:custGeom>
          <a:blipFill>
            <a:blip r:embed="rId2"/>
            <a:stretch>
              <a:fillRect/>
            </a:stretch>
          </a:blipFill>
        </p:spPr>
        <p:txBody>
          <a:bodyPr/>
          <a:lstStyle/>
          <a:p>
            <a:endParaRPr lang="it-IT"/>
          </a:p>
        </p:txBody>
      </p:sp>
      <p:sp>
        <p:nvSpPr>
          <p:cNvPr id="48" name="TextBox 48"/>
          <p:cNvSpPr txBox="1"/>
          <p:nvPr/>
        </p:nvSpPr>
        <p:spPr>
          <a:xfrm>
            <a:off x="1587628" y="5983387"/>
            <a:ext cx="10585474" cy="425450"/>
          </a:xfrm>
          <a:prstGeom prst="rect">
            <a:avLst/>
          </a:prstGeom>
        </p:spPr>
        <p:txBody>
          <a:bodyPr lIns="0" tIns="0" rIns="0" bIns="0" rtlCol="0" anchor="t">
            <a:spAutoFit/>
          </a:bodyPr>
          <a:lstStyle/>
          <a:p>
            <a:pPr algn="l">
              <a:lnSpc>
                <a:spcPts val="3400"/>
              </a:lnSpc>
            </a:pPr>
            <a:r>
              <a:rPr lang="en-US" sz="2000" spc="848">
                <a:solidFill>
                  <a:srgbClr val="FFFFFF"/>
                </a:solidFill>
                <a:latin typeface="Poppins"/>
                <a:ea typeface="Poppins"/>
                <a:cs typeface="Poppins"/>
                <a:sym typeface="Poppins"/>
              </a:rPr>
              <a:t>PRINCIPI E MODELLI DELLA PERCEZIONE</a:t>
            </a:r>
          </a:p>
        </p:txBody>
      </p:sp>
      <p:sp>
        <p:nvSpPr>
          <p:cNvPr id="49" name="TextBox 49"/>
          <p:cNvSpPr txBox="1"/>
          <p:nvPr/>
        </p:nvSpPr>
        <p:spPr>
          <a:xfrm>
            <a:off x="1587628" y="2974395"/>
            <a:ext cx="9913685" cy="3008365"/>
          </a:xfrm>
          <a:prstGeom prst="rect">
            <a:avLst/>
          </a:prstGeom>
        </p:spPr>
        <p:txBody>
          <a:bodyPr lIns="0" tIns="0" rIns="0" bIns="0" rtlCol="0" anchor="t">
            <a:spAutoFit/>
          </a:bodyPr>
          <a:lstStyle/>
          <a:p>
            <a:pPr algn="l">
              <a:lnSpc>
                <a:spcPts val="11371"/>
              </a:lnSpc>
            </a:pPr>
            <a:r>
              <a:rPr lang="en-US" sz="10627" b="1">
                <a:solidFill>
                  <a:srgbClr val="FFFFFF"/>
                </a:solidFill>
                <a:latin typeface="Poppins Bold"/>
                <a:ea typeface="Poppins Bold"/>
                <a:cs typeface="Poppins Bold"/>
                <a:sym typeface="Poppins Bold"/>
              </a:rPr>
              <a:t>FACE</a:t>
            </a:r>
          </a:p>
          <a:p>
            <a:pPr algn="l">
              <a:lnSpc>
                <a:spcPts val="11371"/>
              </a:lnSpc>
            </a:pPr>
            <a:r>
              <a:rPr lang="en-US" sz="10627" b="1">
                <a:solidFill>
                  <a:srgbClr val="FFFFFF"/>
                </a:solidFill>
                <a:latin typeface="Poppins Bold"/>
                <a:ea typeface="Poppins Bold"/>
                <a:cs typeface="Poppins Bold"/>
                <a:sym typeface="Poppins Bold"/>
              </a:rPr>
              <a:t>RECOGNITION</a:t>
            </a:r>
          </a:p>
        </p:txBody>
      </p:sp>
      <p:sp>
        <p:nvSpPr>
          <p:cNvPr id="50" name="TextBox 50"/>
          <p:cNvSpPr txBox="1"/>
          <p:nvPr/>
        </p:nvSpPr>
        <p:spPr>
          <a:xfrm>
            <a:off x="708660" y="8596997"/>
            <a:ext cx="4823423" cy="1063625"/>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Hlibey Antonio</a:t>
            </a:r>
          </a:p>
          <a:p>
            <a:pPr algn="l">
              <a:lnSpc>
                <a:spcPts val="2799"/>
              </a:lnSpc>
            </a:pPr>
            <a:r>
              <a:rPr lang="en-US" sz="1999">
                <a:solidFill>
                  <a:srgbClr val="FFFFFF"/>
                </a:solidFill>
                <a:latin typeface="Poppins"/>
                <a:ea typeface="Poppins"/>
                <a:cs typeface="Poppins"/>
                <a:sym typeface="Poppins"/>
              </a:rPr>
              <a:t>Confuorto Stefano</a:t>
            </a:r>
          </a:p>
          <a:p>
            <a:pPr algn="l">
              <a:lnSpc>
                <a:spcPts val="2799"/>
              </a:lnSpc>
              <a:spcBef>
                <a:spcPct val="0"/>
              </a:spcBef>
            </a:pPr>
            <a:r>
              <a:rPr lang="en-US" sz="1999">
                <a:solidFill>
                  <a:srgbClr val="FFFFFF"/>
                </a:solidFill>
                <a:latin typeface="Poppins"/>
                <a:ea typeface="Poppins"/>
                <a:cs typeface="Poppins"/>
                <a:sym typeface="Poppins"/>
              </a:rPr>
              <a:t>Marinescu Raoul Nicolae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sp>
        <p:nvSpPr>
          <p:cNvPr id="3" name="TextBox 3"/>
          <p:cNvSpPr txBox="1"/>
          <p:nvPr/>
        </p:nvSpPr>
        <p:spPr>
          <a:xfrm>
            <a:off x="3813083" y="1485744"/>
            <a:ext cx="10660580" cy="739743"/>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Esempio risultati ottenuti</a:t>
            </a:r>
          </a:p>
        </p:txBody>
      </p:sp>
      <p:grpSp>
        <p:nvGrpSpPr>
          <p:cNvPr id="4" name="Group 4"/>
          <p:cNvGrpSpPr/>
          <p:nvPr/>
        </p:nvGrpSpPr>
        <p:grpSpPr>
          <a:xfrm>
            <a:off x="5485468" y="852228"/>
            <a:ext cx="7317064" cy="352944"/>
            <a:chOff x="0" y="0"/>
            <a:chExt cx="9756086" cy="470592"/>
          </a:xfrm>
        </p:grpSpPr>
        <p:sp>
          <p:nvSpPr>
            <p:cNvPr id="5" name="AutoShape 5"/>
            <p:cNvSpPr/>
            <p:nvPr/>
          </p:nvSpPr>
          <p:spPr>
            <a:xfrm>
              <a:off x="358642" y="235296"/>
              <a:ext cx="6090790"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6" name="Group 6"/>
            <p:cNvGrpSpPr/>
            <p:nvPr/>
          </p:nvGrpSpPr>
          <p:grpSpPr>
            <a:xfrm>
              <a:off x="0" y="55975"/>
              <a:ext cx="358642" cy="35864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 name="AutoShape 9"/>
            <p:cNvSpPr/>
            <p:nvPr/>
          </p:nvSpPr>
          <p:spPr>
            <a:xfrm>
              <a:off x="6920025" y="235296"/>
              <a:ext cx="2477418"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10" name="Group 10"/>
            <p:cNvGrpSpPr/>
            <p:nvPr/>
          </p:nvGrpSpPr>
          <p:grpSpPr>
            <a:xfrm>
              <a:off x="721336" y="55975"/>
              <a:ext cx="358642" cy="35864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4336381" y="55975"/>
              <a:ext cx="358642" cy="3586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5059390" y="55975"/>
              <a:ext cx="358642" cy="35864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5782399" y="55975"/>
              <a:ext cx="358642" cy="3586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a:off x="6505407" y="55975"/>
              <a:ext cx="358642" cy="358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5" name="Group 25"/>
            <p:cNvGrpSpPr/>
            <p:nvPr/>
          </p:nvGrpSpPr>
          <p:grpSpPr>
            <a:xfrm>
              <a:off x="7228416" y="55975"/>
              <a:ext cx="358642" cy="3586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8" name="Group 28"/>
            <p:cNvGrpSpPr/>
            <p:nvPr/>
          </p:nvGrpSpPr>
          <p:grpSpPr>
            <a:xfrm>
              <a:off x="7951425" y="55975"/>
              <a:ext cx="358642" cy="35864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1" name="Group 31"/>
            <p:cNvGrpSpPr/>
            <p:nvPr/>
          </p:nvGrpSpPr>
          <p:grpSpPr>
            <a:xfrm>
              <a:off x="8674434" y="55975"/>
              <a:ext cx="358642" cy="35864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4" name="Group 34"/>
            <p:cNvGrpSpPr/>
            <p:nvPr/>
          </p:nvGrpSpPr>
          <p:grpSpPr>
            <a:xfrm>
              <a:off x="9397443" y="55975"/>
              <a:ext cx="358642" cy="358642"/>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7" name="Group 37"/>
            <p:cNvGrpSpPr/>
            <p:nvPr/>
          </p:nvGrpSpPr>
          <p:grpSpPr>
            <a:xfrm>
              <a:off x="2170946" y="55975"/>
              <a:ext cx="358642" cy="358642"/>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0" name="Group 40"/>
            <p:cNvGrpSpPr/>
            <p:nvPr/>
          </p:nvGrpSpPr>
          <p:grpSpPr>
            <a:xfrm>
              <a:off x="1444345" y="55975"/>
              <a:ext cx="358642" cy="358642"/>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3" name="Group 43"/>
            <p:cNvGrpSpPr/>
            <p:nvPr/>
          </p:nvGrpSpPr>
          <p:grpSpPr>
            <a:xfrm>
              <a:off x="6449433" y="0"/>
              <a:ext cx="470592" cy="470592"/>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5" name="TextBox 4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6" name="Group 46"/>
            <p:cNvGrpSpPr/>
            <p:nvPr/>
          </p:nvGrpSpPr>
          <p:grpSpPr>
            <a:xfrm>
              <a:off x="3613372" y="55975"/>
              <a:ext cx="358642" cy="358642"/>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8" name="TextBox 4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9" name="Group 49"/>
            <p:cNvGrpSpPr/>
            <p:nvPr/>
          </p:nvGrpSpPr>
          <p:grpSpPr>
            <a:xfrm>
              <a:off x="2890363" y="55975"/>
              <a:ext cx="358642" cy="358642"/>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1" name="TextBox 5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pic>
        <p:nvPicPr>
          <p:cNvPr id="53" name="Immagine 52" descr="Immagine che contiene nuvola, vestiti, persona, cielo&#10;&#10;Il contenuto generato dall'IA potrebbe non essere corretto.">
            <a:extLst>
              <a:ext uri="{FF2B5EF4-FFF2-40B4-BE49-F238E27FC236}">
                <a16:creationId xmlns:a16="http://schemas.microsoft.com/office/drawing/2014/main" id="{5859BED6-78E0-AE0A-3E22-1B84B30B8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373" y="2665695"/>
            <a:ext cx="12192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7399648" y="433073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5859768" y="1950824"/>
            <a:ext cx="881574" cy="8815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5987643" y="2078699"/>
            <a:ext cx="625825" cy="625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3796165" y="2421231"/>
            <a:ext cx="3752053" cy="7062910"/>
            <a:chOff x="0" y="0"/>
            <a:chExt cx="1207993" cy="2273940"/>
          </a:xfrm>
        </p:grpSpPr>
        <p:sp>
          <p:nvSpPr>
            <p:cNvPr id="18" name="Freeform 18"/>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690088">
                    <a:alpha val="100000"/>
                  </a:srgbClr>
                </a:gs>
                <a:gs pos="100000">
                  <a:srgbClr val="240E3D">
                    <a:alpha val="100000"/>
                  </a:srgbClr>
                </a:gs>
              </a:gsLst>
              <a:lin ang="0"/>
            </a:gradFill>
          </p:spPr>
          <p:txBody>
            <a:bodyPr/>
            <a:lstStyle/>
            <a:p>
              <a:endParaRPr lang="it-IT"/>
            </a:p>
          </p:txBody>
        </p:sp>
        <p:sp>
          <p:nvSpPr>
            <p:cNvPr id="19" name="TextBox 19"/>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0463143" y="5696589"/>
            <a:ext cx="553914" cy="55391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543490" y="5776935"/>
            <a:ext cx="393221" cy="39322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740100" y="8817513"/>
            <a:ext cx="881574" cy="88157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0867975" y="8945388"/>
            <a:ext cx="625825" cy="62582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9444037" y="2391611"/>
            <a:ext cx="3752053" cy="7062910"/>
            <a:chOff x="0" y="0"/>
            <a:chExt cx="1207993" cy="2273940"/>
          </a:xfrm>
        </p:grpSpPr>
        <p:sp>
          <p:nvSpPr>
            <p:cNvPr id="33" name="Freeform 33"/>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1570603" y="2984836"/>
            <a:ext cx="881574" cy="88157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1698478" y="3112711"/>
            <a:ext cx="625825" cy="6258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4039483" y="147126"/>
            <a:ext cx="675834" cy="67583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4137514" y="245157"/>
            <a:ext cx="479771" cy="479771"/>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11493799" y="1485489"/>
            <a:ext cx="604081" cy="604081"/>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11581423" y="1573113"/>
            <a:ext cx="428834" cy="428834"/>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091910" y="2421231"/>
            <a:ext cx="3752053" cy="7062910"/>
            <a:chOff x="0" y="0"/>
            <a:chExt cx="1207993" cy="2273940"/>
          </a:xfrm>
        </p:grpSpPr>
        <p:sp>
          <p:nvSpPr>
            <p:cNvPr id="54" name="Freeform 54"/>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690088">
                    <a:alpha val="100000"/>
                  </a:srgbClr>
                </a:gs>
                <a:gs pos="100000">
                  <a:srgbClr val="240E3D">
                    <a:alpha val="100000"/>
                  </a:srgbClr>
                </a:gs>
              </a:gsLst>
              <a:lin ang="0"/>
            </a:gradFill>
          </p:spPr>
          <p:txBody>
            <a:bodyPr/>
            <a:lstStyle/>
            <a:p>
              <a:endParaRPr lang="it-IT"/>
            </a:p>
          </p:txBody>
        </p:sp>
        <p:sp>
          <p:nvSpPr>
            <p:cNvPr id="55" name="TextBox 55"/>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4456773" y="9699087"/>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04720" y="5143500"/>
            <a:ext cx="321025" cy="3210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1025745" y="868188"/>
            <a:ext cx="321025" cy="3210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5493238" y="178753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14747888" y="9410700"/>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5699256" y="662448"/>
            <a:ext cx="321025" cy="32102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4" name="Group 74"/>
          <p:cNvGrpSpPr/>
          <p:nvPr/>
        </p:nvGrpSpPr>
        <p:grpSpPr>
          <a:xfrm>
            <a:off x="544208" y="8171218"/>
            <a:ext cx="321025" cy="321025"/>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739782" y="2421231"/>
            <a:ext cx="3752053" cy="7062910"/>
            <a:chOff x="0" y="0"/>
            <a:chExt cx="1207993" cy="2273940"/>
          </a:xfrm>
        </p:grpSpPr>
        <p:sp>
          <p:nvSpPr>
            <p:cNvPr id="78" name="Freeform 78"/>
            <p:cNvSpPr/>
            <p:nvPr/>
          </p:nvSpPr>
          <p:spPr>
            <a:xfrm>
              <a:off x="0" y="0"/>
              <a:ext cx="1207993" cy="2273940"/>
            </a:xfrm>
            <a:custGeom>
              <a:avLst/>
              <a:gdLst/>
              <a:ahLst/>
              <a:cxnLst/>
              <a:rect l="l" t="t" r="r" b="b"/>
              <a:pathLst>
                <a:path w="1207993" h="2273940">
                  <a:moveTo>
                    <a:pt x="85452" y="0"/>
                  </a:moveTo>
                  <a:lnTo>
                    <a:pt x="1122541" y="0"/>
                  </a:lnTo>
                  <a:cubicBezTo>
                    <a:pt x="1169735" y="0"/>
                    <a:pt x="1207993" y="38258"/>
                    <a:pt x="1207993" y="85452"/>
                  </a:cubicBezTo>
                  <a:lnTo>
                    <a:pt x="1207993" y="2188488"/>
                  </a:lnTo>
                  <a:cubicBezTo>
                    <a:pt x="1207993" y="2211151"/>
                    <a:pt x="1198990" y="2232887"/>
                    <a:pt x="1182965" y="2248912"/>
                  </a:cubicBezTo>
                  <a:cubicBezTo>
                    <a:pt x="1166939" y="2264937"/>
                    <a:pt x="1145204" y="2273940"/>
                    <a:pt x="1122541" y="2273940"/>
                  </a:cubicBezTo>
                  <a:lnTo>
                    <a:pt x="85452" y="2273940"/>
                  </a:lnTo>
                  <a:cubicBezTo>
                    <a:pt x="38258" y="2273940"/>
                    <a:pt x="0" y="2235682"/>
                    <a:pt x="0" y="2188488"/>
                  </a:cubicBezTo>
                  <a:lnTo>
                    <a:pt x="0" y="85452"/>
                  </a:lnTo>
                  <a:cubicBezTo>
                    <a:pt x="0" y="38258"/>
                    <a:pt x="38258" y="0"/>
                    <a:pt x="8545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9" name="TextBox 79"/>
            <p:cNvSpPr txBox="1"/>
            <p:nvPr/>
          </p:nvSpPr>
          <p:spPr>
            <a:xfrm>
              <a:off x="0" y="-57150"/>
              <a:ext cx="1207993" cy="2331090"/>
            </a:xfrm>
            <a:prstGeom prst="rect">
              <a:avLst/>
            </a:prstGeom>
          </p:spPr>
          <p:txBody>
            <a:bodyPr lIns="50800" tIns="50800" rIns="50800" bIns="50800" rtlCol="0" anchor="ctr"/>
            <a:lstStyle/>
            <a:p>
              <a:pPr algn="ctr">
                <a:lnSpc>
                  <a:spcPts val="2799"/>
                </a:lnSpc>
              </a:pPr>
              <a:endParaRPr/>
            </a:p>
          </p:txBody>
        </p:sp>
      </p:grpSp>
      <p:sp>
        <p:nvSpPr>
          <p:cNvPr id="80" name="TextBox 80"/>
          <p:cNvSpPr txBox="1"/>
          <p:nvPr/>
        </p:nvSpPr>
        <p:spPr>
          <a:xfrm>
            <a:off x="5508138" y="5936101"/>
            <a:ext cx="2919597" cy="3096941"/>
          </a:xfrm>
          <a:prstGeom prst="rect">
            <a:avLst/>
          </a:prstGeom>
        </p:spPr>
        <p:txBody>
          <a:bodyPr lIns="0" tIns="0" rIns="0" bIns="0" rtlCol="0" anchor="t">
            <a:spAutoFit/>
          </a:bodyPr>
          <a:lstStyle/>
          <a:p>
            <a:pPr algn="just">
              <a:lnSpc>
                <a:spcPts val="2717"/>
              </a:lnSpc>
            </a:pPr>
            <a:r>
              <a:rPr lang="en-US" sz="1900">
                <a:solidFill>
                  <a:srgbClr val="FFFFFF"/>
                </a:solidFill>
                <a:latin typeface="Poppins"/>
                <a:ea typeface="Poppins"/>
                <a:cs typeface="Poppins"/>
                <a:sym typeface="Poppins"/>
              </a:rPr>
              <a:t>Variazioni di illuminazione influenzano i dati RGB e la qualità delle immagini acquisite. Al buio o in controluce, i sistemi tradizionali possono fallire.</a:t>
            </a:r>
          </a:p>
          <a:p>
            <a:pPr algn="just">
              <a:lnSpc>
                <a:spcPts val="2717"/>
              </a:lnSpc>
            </a:pPr>
            <a:endParaRPr lang="en-US" sz="1900">
              <a:solidFill>
                <a:srgbClr val="FFFFFF"/>
              </a:solidFill>
              <a:latin typeface="Poppins"/>
              <a:ea typeface="Poppins"/>
              <a:cs typeface="Poppins"/>
              <a:sym typeface="Poppins"/>
            </a:endParaRPr>
          </a:p>
        </p:txBody>
      </p:sp>
      <p:grpSp>
        <p:nvGrpSpPr>
          <p:cNvPr id="81" name="Group 81"/>
          <p:cNvGrpSpPr/>
          <p:nvPr/>
        </p:nvGrpSpPr>
        <p:grpSpPr>
          <a:xfrm>
            <a:off x="1318662" y="2879187"/>
            <a:ext cx="2594291" cy="2599489"/>
            <a:chOff x="0" y="0"/>
            <a:chExt cx="1138696" cy="1140978"/>
          </a:xfrm>
        </p:grpSpPr>
        <p:sp>
          <p:nvSpPr>
            <p:cNvPr id="82" name="Freeform 82"/>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2"/>
              <a:stretch>
                <a:fillRect l="-100" r="-100"/>
              </a:stretch>
            </a:blipFill>
          </p:spPr>
          <p:txBody>
            <a:bodyPr/>
            <a:lstStyle/>
            <a:p>
              <a:endParaRPr lang="it-IT"/>
            </a:p>
          </p:txBody>
        </p:sp>
      </p:grpSp>
      <p:grpSp>
        <p:nvGrpSpPr>
          <p:cNvPr id="83" name="Group 83"/>
          <p:cNvGrpSpPr/>
          <p:nvPr/>
        </p:nvGrpSpPr>
        <p:grpSpPr>
          <a:xfrm>
            <a:off x="5670790" y="2898271"/>
            <a:ext cx="2594291" cy="2599489"/>
            <a:chOff x="0" y="0"/>
            <a:chExt cx="1138696" cy="1140978"/>
          </a:xfrm>
        </p:grpSpPr>
        <p:sp>
          <p:nvSpPr>
            <p:cNvPr id="84" name="Freeform 84"/>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3"/>
              <a:stretch>
                <a:fillRect l="-100" r="-100"/>
              </a:stretch>
            </a:blipFill>
            <a:ln cap="rnd">
              <a:noFill/>
              <a:prstDash val="solid"/>
              <a:round/>
            </a:ln>
          </p:spPr>
          <p:txBody>
            <a:bodyPr/>
            <a:lstStyle/>
            <a:p>
              <a:endParaRPr lang="it-IT"/>
            </a:p>
          </p:txBody>
        </p:sp>
      </p:grpSp>
      <p:grpSp>
        <p:nvGrpSpPr>
          <p:cNvPr id="85" name="Group 85"/>
          <p:cNvGrpSpPr/>
          <p:nvPr/>
        </p:nvGrpSpPr>
        <p:grpSpPr>
          <a:xfrm>
            <a:off x="10022918" y="2898271"/>
            <a:ext cx="2594291" cy="2599489"/>
            <a:chOff x="0" y="0"/>
            <a:chExt cx="1138696" cy="1140978"/>
          </a:xfrm>
        </p:grpSpPr>
        <p:sp>
          <p:nvSpPr>
            <p:cNvPr id="86" name="Freeform 86"/>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4"/>
              <a:stretch>
                <a:fillRect l="-100" r="-100"/>
              </a:stretch>
            </a:blipFill>
            <a:ln cap="rnd">
              <a:noFill/>
              <a:prstDash val="solid"/>
              <a:round/>
            </a:ln>
          </p:spPr>
          <p:txBody>
            <a:bodyPr/>
            <a:lstStyle/>
            <a:p>
              <a:endParaRPr lang="it-IT"/>
            </a:p>
          </p:txBody>
        </p:sp>
      </p:grpSp>
      <p:grpSp>
        <p:nvGrpSpPr>
          <p:cNvPr id="87" name="Group 87"/>
          <p:cNvGrpSpPr/>
          <p:nvPr/>
        </p:nvGrpSpPr>
        <p:grpSpPr>
          <a:xfrm>
            <a:off x="14402110" y="2879187"/>
            <a:ext cx="2594291" cy="2599489"/>
            <a:chOff x="0" y="0"/>
            <a:chExt cx="1138696" cy="1140978"/>
          </a:xfrm>
        </p:grpSpPr>
        <p:sp>
          <p:nvSpPr>
            <p:cNvPr id="88" name="Freeform 88"/>
            <p:cNvSpPr/>
            <p:nvPr/>
          </p:nvSpPr>
          <p:spPr>
            <a:xfrm>
              <a:off x="0" y="0"/>
              <a:ext cx="1138696" cy="1140978"/>
            </a:xfrm>
            <a:custGeom>
              <a:avLst/>
              <a:gdLst/>
              <a:ahLst/>
              <a:cxnLst/>
              <a:rect l="l" t="t" r="r" b="b"/>
              <a:pathLst>
                <a:path w="1138696" h="1140978">
                  <a:moveTo>
                    <a:pt x="68637" y="0"/>
                  </a:moveTo>
                  <a:lnTo>
                    <a:pt x="1070059" y="0"/>
                  </a:lnTo>
                  <a:cubicBezTo>
                    <a:pt x="1107966" y="0"/>
                    <a:pt x="1138696" y="30730"/>
                    <a:pt x="1138696" y="68637"/>
                  </a:cubicBezTo>
                  <a:lnTo>
                    <a:pt x="1138696" y="1072341"/>
                  </a:lnTo>
                  <a:cubicBezTo>
                    <a:pt x="1138696" y="1090544"/>
                    <a:pt x="1131465" y="1108002"/>
                    <a:pt x="1118593" y="1120874"/>
                  </a:cubicBezTo>
                  <a:cubicBezTo>
                    <a:pt x="1105721" y="1133746"/>
                    <a:pt x="1088263" y="1140978"/>
                    <a:pt x="1070059" y="1140978"/>
                  </a:cubicBezTo>
                  <a:lnTo>
                    <a:pt x="68637" y="1140978"/>
                  </a:lnTo>
                  <a:cubicBezTo>
                    <a:pt x="50433" y="1140978"/>
                    <a:pt x="32975" y="1133746"/>
                    <a:pt x="20103" y="1120874"/>
                  </a:cubicBezTo>
                  <a:cubicBezTo>
                    <a:pt x="7231" y="1108002"/>
                    <a:pt x="0" y="1090544"/>
                    <a:pt x="0" y="1072341"/>
                  </a:cubicBezTo>
                  <a:lnTo>
                    <a:pt x="0" y="68637"/>
                  </a:lnTo>
                  <a:cubicBezTo>
                    <a:pt x="0" y="50433"/>
                    <a:pt x="7231" y="32975"/>
                    <a:pt x="20103" y="20103"/>
                  </a:cubicBezTo>
                  <a:cubicBezTo>
                    <a:pt x="32975" y="7231"/>
                    <a:pt x="50433" y="0"/>
                    <a:pt x="68637" y="0"/>
                  </a:cubicBezTo>
                  <a:close/>
                </a:path>
              </a:pathLst>
            </a:custGeom>
            <a:blipFill>
              <a:blip r:embed="rId5"/>
              <a:stretch>
                <a:fillRect l="-100" r="-100"/>
              </a:stretch>
            </a:blipFill>
            <a:ln cap="rnd">
              <a:noFill/>
              <a:prstDash val="solid"/>
              <a:round/>
            </a:ln>
          </p:spPr>
          <p:txBody>
            <a:bodyPr/>
            <a:lstStyle/>
            <a:p>
              <a:endParaRPr lang="it-IT"/>
            </a:p>
          </p:txBody>
        </p:sp>
      </p:grpSp>
      <p:sp>
        <p:nvSpPr>
          <p:cNvPr id="89" name="TextBox 89"/>
          <p:cNvSpPr txBox="1"/>
          <p:nvPr/>
        </p:nvSpPr>
        <p:spPr>
          <a:xfrm>
            <a:off x="3264324" y="1404181"/>
            <a:ext cx="11759353"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Limiti del riconoscimento facciale</a:t>
            </a:r>
          </a:p>
        </p:txBody>
      </p:sp>
      <p:sp>
        <p:nvSpPr>
          <p:cNvPr id="90" name="TextBox 90"/>
          <p:cNvSpPr txBox="1"/>
          <p:nvPr/>
        </p:nvSpPr>
        <p:spPr>
          <a:xfrm>
            <a:off x="1156010" y="5945626"/>
            <a:ext cx="2919597" cy="2675890"/>
          </a:xfrm>
          <a:prstGeom prst="rect">
            <a:avLst/>
          </a:prstGeom>
        </p:spPr>
        <p:txBody>
          <a:bodyPr lIns="0" tIns="0" rIns="0" bIns="0" rtlCol="0" anchor="t">
            <a:spAutoFit/>
          </a:bodyPr>
          <a:lstStyle/>
          <a:p>
            <a:pPr algn="just">
              <a:lnSpc>
                <a:spcPts val="2659"/>
              </a:lnSpc>
            </a:pPr>
            <a:r>
              <a:rPr lang="en-US" sz="1899">
                <a:solidFill>
                  <a:srgbClr val="FFFFFF"/>
                </a:solidFill>
                <a:latin typeface="Poppins"/>
                <a:ea typeface="Poppins"/>
                <a:cs typeface="Poppins"/>
                <a:sym typeface="Poppins"/>
              </a:rPr>
              <a:t>Oggetti come occhiali, mascherine, cappelli o mani possono coprire parti del volto, riducendo l’accuratezza del riconoscimento e aumentando i falsi negativi.</a:t>
            </a:r>
          </a:p>
        </p:txBody>
      </p:sp>
      <p:sp>
        <p:nvSpPr>
          <p:cNvPr id="91" name="TextBox 91"/>
          <p:cNvSpPr txBox="1"/>
          <p:nvPr/>
        </p:nvSpPr>
        <p:spPr>
          <a:xfrm>
            <a:off x="9860266" y="5855754"/>
            <a:ext cx="2919597" cy="2411476"/>
          </a:xfrm>
          <a:prstGeom prst="rect">
            <a:avLst/>
          </a:prstGeom>
        </p:spPr>
        <p:txBody>
          <a:bodyPr lIns="0" tIns="0" rIns="0" bIns="0" rtlCol="0" anchor="t">
            <a:spAutoFit/>
          </a:bodyPr>
          <a:lstStyle/>
          <a:p>
            <a:pPr algn="just">
              <a:lnSpc>
                <a:spcPts val="2717"/>
              </a:lnSpc>
            </a:pPr>
            <a:r>
              <a:rPr lang="en-US" sz="1900">
                <a:solidFill>
                  <a:srgbClr val="FFFFFF"/>
                </a:solidFill>
                <a:latin typeface="Poppins"/>
                <a:ea typeface="Poppins"/>
                <a:cs typeface="Poppins"/>
                <a:sym typeface="Poppins"/>
              </a:rPr>
              <a:t>Movimenti del volto (sorrisi, smorfie, emozioni) deformano la geometria facciale, rendendo più difficile il confronto con immagini di riferimento neutre.</a:t>
            </a:r>
          </a:p>
        </p:txBody>
      </p:sp>
      <p:sp>
        <p:nvSpPr>
          <p:cNvPr id="92" name="TextBox 92"/>
          <p:cNvSpPr txBox="1"/>
          <p:nvPr/>
        </p:nvSpPr>
        <p:spPr>
          <a:xfrm>
            <a:off x="14212394" y="5855754"/>
            <a:ext cx="2919597" cy="3097276"/>
          </a:xfrm>
          <a:prstGeom prst="rect">
            <a:avLst/>
          </a:prstGeom>
        </p:spPr>
        <p:txBody>
          <a:bodyPr lIns="0" tIns="0" rIns="0" bIns="0" rtlCol="0" anchor="t">
            <a:spAutoFit/>
          </a:bodyPr>
          <a:lstStyle/>
          <a:p>
            <a:pPr algn="just">
              <a:lnSpc>
                <a:spcPts val="2717"/>
              </a:lnSpc>
            </a:pPr>
            <a:r>
              <a:rPr lang="en-US" sz="1900">
                <a:solidFill>
                  <a:srgbClr val="FFFFFF"/>
                </a:solidFill>
                <a:latin typeface="Poppins"/>
                <a:ea typeface="Poppins"/>
                <a:cs typeface="Poppins"/>
                <a:sym typeface="Poppins"/>
              </a:rPr>
              <a:t>Difficoltà nel riconoscere volti non presenti nei dati di addestramento, soprattutto in presenza di bias etnici, di età o di genere. I modelli possono non essere equi o robusti.</a:t>
            </a:r>
          </a:p>
        </p:txBody>
      </p:sp>
      <p:grpSp>
        <p:nvGrpSpPr>
          <p:cNvPr id="93" name="Group 93"/>
          <p:cNvGrpSpPr/>
          <p:nvPr/>
        </p:nvGrpSpPr>
        <p:grpSpPr>
          <a:xfrm>
            <a:off x="5485468" y="852228"/>
            <a:ext cx="7317064" cy="352944"/>
            <a:chOff x="0" y="0"/>
            <a:chExt cx="9756086" cy="470592"/>
          </a:xfrm>
        </p:grpSpPr>
        <p:sp>
          <p:nvSpPr>
            <p:cNvPr id="94" name="AutoShape 94"/>
            <p:cNvSpPr/>
            <p:nvPr/>
          </p:nvSpPr>
          <p:spPr>
            <a:xfrm>
              <a:off x="358642" y="235296"/>
              <a:ext cx="6811351"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95" name="Group 95"/>
            <p:cNvGrpSpPr/>
            <p:nvPr/>
          </p:nvGrpSpPr>
          <p:grpSpPr>
            <a:xfrm>
              <a:off x="0" y="55975"/>
              <a:ext cx="358642" cy="358642"/>
              <a:chOff x="0" y="0"/>
              <a:chExt cx="812800" cy="812800"/>
            </a:xfrm>
          </p:grpSpPr>
          <p:sp>
            <p:nvSpPr>
              <p:cNvPr id="96" name="Freeform 9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7" name="TextBox 9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8" name="AutoShape 98"/>
            <p:cNvSpPr/>
            <p:nvPr/>
          </p:nvSpPr>
          <p:spPr>
            <a:xfrm>
              <a:off x="7405290" y="235296"/>
              <a:ext cx="1992153"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99" name="Group 99"/>
            <p:cNvGrpSpPr/>
            <p:nvPr/>
          </p:nvGrpSpPr>
          <p:grpSpPr>
            <a:xfrm>
              <a:off x="721336" y="55975"/>
              <a:ext cx="358642" cy="35864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1" name="TextBox 10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2" name="Group 102"/>
            <p:cNvGrpSpPr/>
            <p:nvPr/>
          </p:nvGrpSpPr>
          <p:grpSpPr>
            <a:xfrm>
              <a:off x="4336381" y="55975"/>
              <a:ext cx="358642" cy="35864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4" name="TextBox 10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5" name="Group 105"/>
            <p:cNvGrpSpPr/>
            <p:nvPr/>
          </p:nvGrpSpPr>
          <p:grpSpPr>
            <a:xfrm>
              <a:off x="5059390" y="55975"/>
              <a:ext cx="358642" cy="35864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7" name="TextBox 10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8" name="Group 108"/>
            <p:cNvGrpSpPr/>
            <p:nvPr/>
          </p:nvGrpSpPr>
          <p:grpSpPr>
            <a:xfrm>
              <a:off x="5782399" y="55975"/>
              <a:ext cx="358642" cy="35864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0" name="TextBox 1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1" name="Group 111"/>
            <p:cNvGrpSpPr/>
            <p:nvPr/>
          </p:nvGrpSpPr>
          <p:grpSpPr>
            <a:xfrm>
              <a:off x="6505407" y="55975"/>
              <a:ext cx="358642" cy="358642"/>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3" name="TextBox 1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4" name="Group 114"/>
            <p:cNvGrpSpPr/>
            <p:nvPr/>
          </p:nvGrpSpPr>
          <p:grpSpPr>
            <a:xfrm>
              <a:off x="7228416" y="55975"/>
              <a:ext cx="358642" cy="358642"/>
              <a:chOff x="0" y="0"/>
              <a:chExt cx="812800" cy="812800"/>
            </a:xfrm>
          </p:grpSpPr>
          <p:sp>
            <p:nvSpPr>
              <p:cNvPr id="115" name="Freeform 1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6" name="TextBox 1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7" name="Group 117"/>
            <p:cNvGrpSpPr/>
            <p:nvPr/>
          </p:nvGrpSpPr>
          <p:grpSpPr>
            <a:xfrm>
              <a:off x="7951425" y="55975"/>
              <a:ext cx="358642" cy="358642"/>
              <a:chOff x="0" y="0"/>
              <a:chExt cx="812800" cy="812800"/>
            </a:xfrm>
          </p:grpSpPr>
          <p:sp>
            <p:nvSpPr>
              <p:cNvPr id="118" name="Freeform 1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19" name="TextBox 1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0" name="Group 120"/>
            <p:cNvGrpSpPr/>
            <p:nvPr/>
          </p:nvGrpSpPr>
          <p:grpSpPr>
            <a:xfrm>
              <a:off x="8674434" y="55975"/>
              <a:ext cx="358642" cy="358642"/>
              <a:chOff x="0" y="0"/>
              <a:chExt cx="812800" cy="812800"/>
            </a:xfrm>
          </p:grpSpPr>
          <p:sp>
            <p:nvSpPr>
              <p:cNvPr id="121" name="Freeform 1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22" name="TextBox 1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3" name="Group 123"/>
            <p:cNvGrpSpPr/>
            <p:nvPr/>
          </p:nvGrpSpPr>
          <p:grpSpPr>
            <a:xfrm>
              <a:off x="9397443" y="55975"/>
              <a:ext cx="358642" cy="358642"/>
              <a:chOff x="0" y="0"/>
              <a:chExt cx="812800" cy="812800"/>
            </a:xfrm>
          </p:grpSpPr>
          <p:sp>
            <p:nvSpPr>
              <p:cNvPr id="124" name="Freeform 1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25" name="TextBox 1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6" name="Group 126"/>
            <p:cNvGrpSpPr/>
            <p:nvPr/>
          </p:nvGrpSpPr>
          <p:grpSpPr>
            <a:xfrm>
              <a:off x="2170946" y="55975"/>
              <a:ext cx="358642" cy="358642"/>
              <a:chOff x="0" y="0"/>
              <a:chExt cx="812800" cy="812800"/>
            </a:xfrm>
          </p:grpSpPr>
          <p:sp>
            <p:nvSpPr>
              <p:cNvPr id="127" name="Freeform 1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8" name="TextBox 1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9" name="Group 129"/>
            <p:cNvGrpSpPr/>
            <p:nvPr/>
          </p:nvGrpSpPr>
          <p:grpSpPr>
            <a:xfrm>
              <a:off x="1444345" y="55975"/>
              <a:ext cx="358642" cy="358642"/>
              <a:chOff x="0" y="0"/>
              <a:chExt cx="812800" cy="812800"/>
            </a:xfrm>
          </p:grpSpPr>
          <p:sp>
            <p:nvSpPr>
              <p:cNvPr id="130" name="Freeform 1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1" name="TextBox 1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2" name="Group 132"/>
            <p:cNvGrpSpPr/>
            <p:nvPr/>
          </p:nvGrpSpPr>
          <p:grpSpPr>
            <a:xfrm>
              <a:off x="7169994" y="0"/>
              <a:ext cx="470592" cy="470592"/>
              <a:chOff x="0" y="0"/>
              <a:chExt cx="812800" cy="812800"/>
            </a:xfrm>
          </p:grpSpPr>
          <p:sp>
            <p:nvSpPr>
              <p:cNvPr id="133" name="Freeform 1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4" name="TextBox 1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5" name="Group 135"/>
            <p:cNvGrpSpPr/>
            <p:nvPr/>
          </p:nvGrpSpPr>
          <p:grpSpPr>
            <a:xfrm>
              <a:off x="3613372" y="55975"/>
              <a:ext cx="358642" cy="358642"/>
              <a:chOff x="0" y="0"/>
              <a:chExt cx="812800" cy="812800"/>
            </a:xfrm>
          </p:grpSpPr>
          <p:sp>
            <p:nvSpPr>
              <p:cNvPr id="136" name="Freeform 1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7" name="TextBox 1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8" name="Group 138"/>
            <p:cNvGrpSpPr/>
            <p:nvPr/>
          </p:nvGrpSpPr>
          <p:grpSpPr>
            <a:xfrm>
              <a:off x="2890363" y="55975"/>
              <a:ext cx="358642" cy="358642"/>
              <a:chOff x="0" y="0"/>
              <a:chExt cx="812800" cy="812800"/>
            </a:xfrm>
          </p:grpSpPr>
          <p:sp>
            <p:nvSpPr>
              <p:cNvPr id="139" name="Freeform 1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0" name="TextBox 1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5859768" y="1950824"/>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5987643" y="2078699"/>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4039483" y="147126"/>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4137514" y="245157"/>
            <a:ext cx="479771" cy="47977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493799" y="1485489"/>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1581423" y="1573113"/>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5411681" y="2001947"/>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5212963" y="7137244"/>
            <a:ext cx="881574" cy="881574"/>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340838" y="7265119"/>
            <a:ext cx="625825" cy="6258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4456773" y="9699087"/>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04720" y="5143500"/>
            <a:ext cx="321025" cy="3210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1025745" y="868188"/>
            <a:ext cx="321025" cy="3210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14747888" y="941070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17399648" y="4330738"/>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5699256" y="662448"/>
            <a:ext cx="321025" cy="32102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4" name="Group 74"/>
          <p:cNvGrpSpPr/>
          <p:nvPr/>
        </p:nvGrpSpPr>
        <p:grpSpPr>
          <a:xfrm>
            <a:off x="1681155" y="3346942"/>
            <a:ext cx="11486932" cy="1796558"/>
            <a:chOff x="0" y="0"/>
            <a:chExt cx="3698277" cy="578411"/>
          </a:xfrm>
        </p:grpSpPr>
        <p:sp>
          <p:nvSpPr>
            <p:cNvPr id="75" name="Freeform 75"/>
            <p:cNvSpPr/>
            <p:nvPr/>
          </p:nvSpPr>
          <p:spPr>
            <a:xfrm>
              <a:off x="0" y="0"/>
              <a:ext cx="3698277" cy="578411"/>
            </a:xfrm>
            <a:custGeom>
              <a:avLst/>
              <a:gdLst/>
              <a:ahLst/>
              <a:cxnLst/>
              <a:rect l="l" t="t" r="r" b="b"/>
              <a:pathLst>
                <a:path w="3698277" h="578411">
                  <a:moveTo>
                    <a:pt x="27912" y="0"/>
                  </a:moveTo>
                  <a:lnTo>
                    <a:pt x="3670365" y="0"/>
                  </a:lnTo>
                  <a:cubicBezTo>
                    <a:pt x="3685780" y="0"/>
                    <a:pt x="3698277" y="12497"/>
                    <a:pt x="3698277" y="27912"/>
                  </a:cubicBezTo>
                  <a:lnTo>
                    <a:pt x="3698277" y="550499"/>
                  </a:lnTo>
                  <a:cubicBezTo>
                    <a:pt x="3698277" y="565915"/>
                    <a:pt x="3685780" y="578411"/>
                    <a:pt x="3670365" y="578411"/>
                  </a:cubicBezTo>
                  <a:lnTo>
                    <a:pt x="27912" y="578411"/>
                  </a:lnTo>
                  <a:cubicBezTo>
                    <a:pt x="12497" y="578411"/>
                    <a:pt x="0" y="565915"/>
                    <a:pt x="0" y="550499"/>
                  </a:cubicBezTo>
                  <a:lnTo>
                    <a:pt x="0" y="27912"/>
                  </a:lnTo>
                  <a:cubicBezTo>
                    <a:pt x="0" y="12497"/>
                    <a:pt x="12497" y="0"/>
                    <a:pt x="2791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0" y="-57150"/>
              <a:ext cx="3698277" cy="635561"/>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14386510" y="5143500"/>
            <a:ext cx="1481348" cy="1461511"/>
            <a:chOff x="0" y="0"/>
            <a:chExt cx="1975131" cy="1948682"/>
          </a:xfrm>
        </p:grpSpPr>
        <p:grpSp>
          <p:nvGrpSpPr>
            <p:cNvPr id="78" name="Group 78"/>
            <p:cNvGrpSpPr/>
            <p:nvPr/>
          </p:nvGrpSpPr>
          <p:grpSpPr>
            <a:xfrm>
              <a:off x="0" y="0"/>
              <a:ext cx="1948682" cy="194868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1F76">
                      <a:alpha val="100000"/>
                    </a:srgbClr>
                  </a:gs>
                  <a:gs pos="100000">
                    <a:srgbClr val="690088">
                      <a:alpha val="100000"/>
                    </a:srgbClr>
                  </a:gs>
                </a:gsLst>
                <a:path path="circle">
                  <a:fillToRect l="50000" t="50000" r="50000" b="50000"/>
                </a:path>
              </a:gradFill>
            </p:spPr>
            <p:txBody>
              <a:bodyPr/>
              <a:lstStyle/>
              <a:p>
                <a:endParaRPr lang="it-IT"/>
              </a:p>
            </p:txBody>
          </p:sp>
          <p:sp>
            <p:nvSpPr>
              <p:cNvPr id="80" name="TextBox 80"/>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81" name="Freeform 81"/>
            <p:cNvSpPr/>
            <p:nvPr/>
          </p:nvSpPr>
          <p:spPr>
            <a:xfrm>
              <a:off x="100751" y="0"/>
              <a:ext cx="1874381" cy="1874381"/>
            </a:xfrm>
            <a:custGeom>
              <a:avLst/>
              <a:gdLst/>
              <a:ahLst/>
              <a:cxnLst/>
              <a:rect l="l" t="t" r="r" b="b"/>
              <a:pathLst>
                <a:path w="1874381" h="1874381">
                  <a:moveTo>
                    <a:pt x="0" y="0"/>
                  </a:moveTo>
                  <a:lnTo>
                    <a:pt x="1874380" y="0"/>
                  </a:lnTo>
                  <a:lnTo>
                    <a:pt x="1874380" y="1874381"/>
                  </a:lnTo>
                  <a:lnTo>
                    <a:pt x="0" y="1874381"/>
                  </a:lnTo>
                  <a:lnTo>
                    <a:pt x="0" y="0"/>
                  </a:lnTo>
                  <a:close/>
                </a:path>
              </a:pathLst>
            </a:custGeom>
            <a:blipFill>
              <a:blip r:embed="rId2"/>
              <a:stretch>
                <a:fillRect/>
              </a:stretch>
            </a:blipFill>
          </p:spPr>
          <p:txBody>
            <a:bodyPr/>
            <a:lstStyle/>
            <a:p>
              <a:endParaRPr lang="it-IT"/>
            </a:p>
          </p:txBody>
        </p:sp>
      </p:grpSp>
      <p:grpSp>
        <p:nvGrpSpPr>
          <p:cNvPr id="82" name="Group 82"/>
          <p:cNvGrpSpPr/>
          <p:nvPr/>
        </p:nvGrpSpPr>
        <p:grpSpPr>
          <a:xfrm>
            <a:off x="14386510" y="2786639"/>
            <a:ext cx="1461511" cy="1461511"/>
            <a:chOff x="0" y="0"/>
            <a:chExt cx="1948682" cy="1948682"/>
          </a:xfrm>
        </p:grpSpPr>
        <p:grpSp>
          <p:nvGrpSpPr>
            <p:cNvPr id="83" name="Group 83"/>
            <p:cNvGrpSpPr/>
            <p:nvPr/>
          </p:nvGrpSpPr>
          <p:grpSpPr>
            <a:xfrm>
              <a:off x="0" y="0"/>
              <a:ext cx="1948682" cy="1948682"/>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1F76">
                      <a:alpha val="100000"/>
                    </a:srgbClr>
                  </a:gs>
                  <a:gs pos="100000">
                    <a:srgbClr val="690088">
                      <a:alpha val="100000"/>
                    </a:srgbClr>
                  </a:gs>
                </a:gsLst>
                <a:path path="circle">
                  <a:fillToRect l="50000" t="50000" r="50000" b="50000"/>
                </a:path>
              </a:gradFill>
            </p:spPr>
            <p:txBody>
              <a:bodyPr/>
              <a:lstStyle/>
              <a:p>
                <a:endParaRPr lang="it-IT"/>
              </a:p>
            </p:txBody>
          </p:sp>
          <p:sp>
            <p:nvSpPr>
              <p:cNvPr id="85" name="TextBox 8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86" name="Freeform 86"/>
            <p:cNvSpPr/>
            <p:nvPr/>
          </p:nvSpPr>
          <p:spPr>
            <a:xfrm>
              <a:off x="480010" y="262005"/>
              <a:ext cx="1090336" cy="1424672"/>
            </a:xfrm>
            <a:custGeom>
              <a:avLst/>
              <a:gdLst/>
              <a:ahLst/>
              <a:cxnLst/>
              <a:rect l="l" t="t" r="r" b="b"/>
              <a:pathLst>
                <a:path w="1090336" h="1424672">
                  <a:moveTo>
                    <a:pt x="0" y="0"/>
                  </a:moveTo>
                  <a:lnTo>
                    <a:pt x="1090336" y="0"/>
                  </a:lnTo>
                  <a:lnTo>
                    <a:pt x="1090336" y="1424672"/>
                  </a:lnTo>
                  <a:lnTo>
                    <a:pt x="0" y="1424672"/>
                  </a:lnTo>
                  <a:lnTo>
                    <a:pt x="0" y="0"/>
                  </a:lnTo>
                  <a:close/>
                </a:path>
              </a:pathLst>
            </a:custGeom>
            <a:blipFill>
              <a:blip r:embed="rId3"/>
              <a:stretch>
                <a:fillRect/>
              </a:stretch>
            </a:blipFill>
          </p:spPr>
          <p:txBody>
            <a:bodyPr/>
            <a:lstStyle/>
            <a:p>
              <a:endParaRPr lang="it-IT"/>
            </a:p>
          </p:txBody>
        </p:sp>
      </p:grpSp>
      <p:grpSp>
        <p:nvGrpSpPr>
          <p:cNvPr id="87" name="Group 87"/>
          <p:cNvGrpSpPr/>
          <p:nvPr/>
        </p:nvGrpSpPr>
        <p:grpSpPr>
          <a:xfrm>
            <a:off x="14406347" y="7500361"/>
            <a:ext cx="1461511" cy="1461511"/>
            <a:chOff x="0" y="0"/>
            <a:chExt cx="1948682" cy="1948682"/>
          </a:xfrm>
        </p:grpSpPr>
        <p:grpSp>
          <p:nvGrpSpPr>
            <p:cNvPr id="88" name="Group 88"/>
            <p:cNvGrpSpPr/>
            <p:nvPr/>
          </p:nvGrpSpPr>
          <p:grpSpPr>
            <a:xfrm>
              <a:off x="0" y="0"/>
              <a:ext cx="1948682" cy="194868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1F76">
                      <a:alpha val="100000"/>
                    </a:srgbClr>
                  </a:gs>
                  <a:gs pos="100000">
                    <a:srgbClr val="690088">
                      <a:alpha val="100000"/>
                    </a:srgbClr>
                  </a:gs>
                </a:gsLst>
                <a:path path="circle">
                  <a:fillToRect l="50000" t="50000" r="50000" b="50000"/>
                </a:path>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1" name="Freeform 91"/>
            <p:cNvSpPr/>
            <p:nvPr/>
          </p:nvSpPr>
          <p:spPr>
            <a:xfrm>
              <a:off x="210078" y="151246"/>
              <a:ext cx="1528526" cy="1571889"/>
            </a:xfrm>
            <a:custGeom>
              <a:avLst/>
              <a:gdLst/>
              <a:ahLst/>
              <a:cxnLst/>
              <a:rect l="l" t="t" r="r" b="b"/>
              <a:pathLst>
                <a:path w="1528526" h="1571889">
                  <a:moveTo>
                    <a:pt x="0" y="0"/>
                  </a:moveTo>
                  <a:lnTo>
                    <a:pt x="1528526" y="0"/>
                  </a:lnTo>
                  <a:lnTo>
                    <a:pt x="1528526" y="1571889"/>
                  </a:lnTo>
                  <a:lnTo>
                    <a:pt x="0" y="1571889"/>
                  </a:lnTo>
                  <a:lnTo>
                    <a:pt x="0" y="0"/>
                  </a:lnTo>
                  <a:close/>
                </a:path>
              </a:pathLst>
            </a:custGeom>
            <a:blipFill>
              <a:blip r:embed="rId4"/>
              <a:stretch>
                <a:fillRect/>
              </a:stretch>
            </a:blipFill>
          </p:spPr>
          <p:txBody>
            <a:bodyPr/>
            <a:lstStyle/>
            <a:p>
              <a:endParaRPr lang="it-IT"/>
            </a:p>
          </p:txBody>
        </p:sp>
      </p:grpSp>
      <p:grpSp>
        <p:nvGrpSpPr>
          <p:cNvPr id="92" name="Group 92"/>
          <p:cNvGrpSpPr/>
          <p:nvPr/>
        </p:nvGrpSpPr>
        <p:grpSpPr>
          <a:xfrm>
            <a:off x="1681155" y="6605011"/>
            <a:ext cx="11486932" cy="2104662"/>
            <a:chOff x="0" y="0"/>
            <a:chExt cx="3698277" cy="677607"/>
          </a:xfrm>
        </p:grpSpPr>
        <p:sp>
          <p:nvSpPr>
            <p:cNvPr id="93" name="Freeform 93"/>
            <p:cNvSpPr/>
            <p:nvPr/>
          </p:nvSpPr>
          <p:spPr>
            <a:xfrm>
              <a:off x="0" y="0"/>
              <a:ext cx="3698277" cy="677607"/>
            </a:xfrm>
            <a:custGeom>
              <a:avLst/>
              <a:gdLst/>
              <a:ahLst/>
              <a:cxnLst/>
              <a:rect l="l" t="t" r="r" b="b"/>
              <a:pathLst>
                <a:path w="3698277" h="677607">
                  <a:moveTo>
                    <a:pt x="27912" y="0"/>
                  </a:moveTo>
                  <a:lnTo>
                    <a:pt x="3670365" y="0"/>
                  </a:lnTo>
                  <a:cubicBezTo>
                    <a:pt x="3685780" y="0"/>
                    <a:pt x="3698277" y="12497"/>
                    <a:pt x="3698277" y="27912"/>
                  </a:cubicBezTo>
                  <a:lnTo>
                    <a:pt x="3698277" y="649695"/>
                  </a:lnTo>
                  <a:cubicBezTo>
                    <a:pt x="3698277" y="665110"/>
                    <a:pt x="3685780" y="677607"/>
                    <a:pt x="3670365" y="677607"/>
                  </a:cubicBezTo>
                  <a:lnTo>
                    <a:pt x="27912" y="677607"/>
                  </a:lnTo>
                  <a:cubicBezTo>
                    <a:pt x="12497" y="677607"/>
                    <a:pt x="0" y="665110"/>
                    <a:pt x="0" y="649695"/>
                  </a:cubicBezTo>
                  <a:lnTo>
                    <a:pt x="0" y="27912"/>
                  </a:lnTo>
                  <a:cubicBezTo>
                    <a:pt x="0" y="12497"/>
                    <a:pt x="12497" y="0"/>
                    <a:pt x="2791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4" name="TextBox 94"/>
            <p:cNvSpPr txBox="1"/>
            <p:nvPr/>
          </p:nvSpPr>
          <p:spPr>
            <a:xfrm>
              <a:off x="0" y="-57150"/>
              <a:ext cx="3698277" cy="734757"/>
            </a:xfrm>
            <a:prstGeom prst="rect">
              <a:avLst/>
            </a:prstGeom>
          </p:spPr>
          <p:txBody>
            <a:bodyPr lIns="50800" tIns="50800" rIns="50800" bIns="50800" rtlCol="0" anchor="ctr"/>
            <a:lstStyle/>
            <a:p>
              <a:pPr algn="ctr">
                <a:lnSpc>
                  <a:spcPts val="2799"/>
                </a:lnSpc>
              </a:pPr>
              <a:endParaRPr/>
            </a:p>
          </p:txBody>
        </p:sp>
      </p:grpSp>
      <p:sp>
        <p:nvSpPr>
          <p:cNvPr id="95" name="TextBox 95"/>
          <p:cNvSpPr txBox="1"/>
          <p:nvPr/>
        </p:nvSpPr>
        <p:spPr>
          <a:xfrm>
            <a:off x="3160816" y="1675384"/>
            <a:ext cx="11966368"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Bias nei sistemi di riconoscimento</a:t>
            </a:r>
          </a:p>
        </p:txBody>
      </p:sp>
      <p:sp>
        <p:nvSpPr>
          <p:cNvPr id="96" name="TextBox 96"/>
          <p:cNvSpPr txBox="1"/>
          <p:nvPr/>
        </p:nvSpPr>
        <p:spPr>
          <a:xfrm>
            <a:off x="2147609" y="3694359"/>
            <a:ext cx="10554023" cy="1053876"/>
          </a:xfrm>
          <a:prstGeom prst="rect">
            <a:avLst/>
          </a:prstGeom>
        </p:spPr>
        <p:txBody>
          <a:bodyPr lIns="0" tIns="0" rIns="0" bIns="0" rtlCol="0" anchor="t">
            <a:spAutoFit/>
          </a:bodyPr>
          <a:lstStyle/>
          <a:p>
            <a:pPr algn="just">
              <a:lnSpc>
                <a:spcPts val="2800"/>
              </a:lnSpc>
            </a:pPr>
            <a:r>
              <a:rPr lang="en-US" sz="2000">
                <a:solidFill>
                  <a:srgbClr val="FFFFFF"/>
                </a:solidFill>
                <a:latin typeface="Canva Sans"/>
                <a:ea typeface="Canva Sans"/>
                <a:cs typeface="Canva Sans"/>
                <a:sym typeface="Canva Sans"/>
              </a:rPr>
              <a:t>Il bias nei sistemi di riconoscimento facciale si riferisce a errori che portano il modello a prestazioni diseguali tra diversi gruppi demografici. Questo può tradursi in un'accuratezza molto alta per certi gruppi e molto bassa per altri.</a:t>
            </a:r>
          </a:p>
        </p:txBody>
      </p:sp>
      <p:sp>
        <p:nvSpPr>
          <p:cNvPr id="97" name="TextBox 97"/>
          <p:cNvSpPr txBox="1"/>
          <p:nvPr/>
        </p:nvSpPr>
        <p:spPr>
          <a:xfrm>
            <a:off x="2147609" y="6930268"/>
            <a:ext cx="10554023" cy="1406227"/>
          </a:xfrm>
          <a:prstGeom prst="rect">
            <a:avLst/>
          </a:prstGeom>
        </p:spPr>
        <p:txBody>
          <a:bodyPr lIns="0" tIns="0" rIns="0" bIns="0" rtlCol="0" anchor="t">
            <a:spAutoFit/>
          </a:bodyPr>
          <a:lstStyle/>
          <a:p>
            <a:pPr algn="just">
              <a:lnSpc>
                <a:spcPts val="2800"/>
              </a:lnSpc>
            </a:pPr>
            <a:r>
              <a:rPr lang="en-US" sz="2000">
                <a:solidFill>
                  <a:srgbClr val="FFFFFF"/>
                </a:solidFill>
                <a:latin typeface="Canva Sans"/>
                <a:ea typeface="Canva Sans"/>
                <a:cs typeface="Canva Sans"/>
                <a:sym typeface="Canva Sans"/>
              </a:rPr>
              <a:t>La differenza tra quelli umani e algoritmici è che quest’ultimi riflettono i pregiudizi umani nei dati e nei modelli creati. Mentre i bias umani sono correggibili e contestualizzati, quelli algoritmici sono sistematici, replicabili su larga scala e difficili da correggere senza interventi esterni.</a:t>
            </a:r>
          </a:p>
        </p:txBody>
      </p:sp>
      <p:grpSp>
        <p:nvGrpSpPr>
          <p:cNvPr id="98" name="Group 98"/>
          <p:cNvGrpSpPr/>
          <p:nvPr/>
        </p:nvGrpSpPr>
        <p:grpSpPr>
          <a:xfrm>
            <a:off x="5485468" y="852228"/>
            <a:ext cx="7317064" cy="352944"/>
            <a:chOff x="0" y="0"/>
            <a:chExt cx="9756086" cy="470592"/>
          </a:xfrm>
        </p:grpSpPr>
        <p:sp>
          <p:nvSpPr>
            <p:cNvPr id="99" name="AutoShape 99"/>
            <p:cNvSpPr/>
            <p:nvPr/>
          </p:nvSpPr>
          <p:spPr>
            <a:xfrm>
              <a:off x="358642" y="235296"/>
              <a:ext cx="7536808"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100" name="Group 100"/>
            <p:cNvGrpSpPr/>
            <p:nvPr/>
          </p:nvGrpSpPr>
          <p:grpSpPr>
            <a:xfrm>
              <a:off x="0"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03" name="AutoShape 103"/>
            <p:cNvSpPr/>
            <p:nvPr/>
          </p:nvSpPr>
          <p:spPr>
            <a:xfrm>
              <a:off x="8366042" y="235296"/>
              <a:ext cx="1031401"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104" name="Group 104"/>
            <p:cNvGrpSpPr/>
            <p:nvPr/>
          </p:nvGrpSpPr>
          <p:grpSpPr>
            <a:xfrm>
              <a:off x="721336" y="55975"/>
              <a:ext cx="358642" cy="35864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6" name="TextBox 10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7" name="Group 107"/>
            <p:cNvGrpSpPr/>
            <p:nvPr/>
          </p:nvGrpSpPr>
          <p:grpSpPr>
            <a:xfrm>
              <a:off x="4336381" y="55975"/>
              <a:ext cx="358642" cy="358642"/>
              <a:chOff x="0" y="0"/>
              <a:chExt cx="812800" cy="812800"/>
            </a:xfrm>
          </p:grpSpPr>
          <p:sp>
            <p:nvSpPr>
              <p:cNvPr id="108" name="Freeform 10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9" name="TextBox 10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0" name="Group 110"/>
            <p:cNvGrpSpPr/>
            <p:nvPr/>
          </p:nvGrpSpPr>
          <p:grpSpPr>
            <a:xfrm>
              <a:off x="5059390" y="55975"/>
              <a:ext cx="358642" cy="358642"/>
              <a:chOff x="0" y="0"/>
              <a:chExt cx="812800" cy="812800"/>
            </a:xfrm>
          </p:grpSpPr>
          <p:sp>
            <p:nvSpPr>
              <p:cNvPr id="111" name="Freeform 1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2" name="TextBox 11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3" name="Group 113"/>
            <p:cNvGrpSpPr/>
            <p:nvPr/>
          </p:nvGrpSpPr>
          <p:grpSpPr>
            <a:xfrm>
              <a:off x="5782399" y="55975"/>
              <a:ext cx="358642" cy="358642"/>
              <a:chOff x="0" y="0"/>
              <a:chExt cx="812800" cy="812800"/>
            </a:xfrm>
          </p:grpSpPr>
          <p:sp>
            <p:nvSpPr>
              <p:cNvPr id="114" name="Freeform 1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5" name="TextBox 11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6" name="Group 116"/>
            <p:cNvGrpSpPr/>
            <p:nvPr/>
          </p:nvGrpSpPr>
          <p:grpSpPr>
            <a:xfrm>
              <a:off x="6505407" y="55975"/>
              <a:ext cx="358642" cy="358642"/>
              <a:chOff x="0" y="0"/>
              <a:chExt cx="812800" cy="812800"/>
            </a:xfrm>
          </p:grpSpPr>
          <p:sp>
            <p:nvSpPr>
              <p:cNvPr id="117" name="Freeform 1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8" name="TextBox 11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9" name="Group 119"/>
            <p:cNvGrpSpPr/>
            <p:nvPr/>
          </p:nvGrpSpPr>
          <p:grpSpPr>
            <a:xfrm>
              <a:off x="7228416" y="55975"/>
              <a:ext cx="358642" cy="358642"/>
              <a:chOff x="0" y="0"/>
              <a:chExt cx="812800" cy="812800"/>
            </a:xfrm>
          </p:grpSpPr>
          <p:sp>
            <p:nvSpPr>
              <p:cNvPr id="120" name="Freeform 1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1" name="TextBox 12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2" name="Group 122"/>
            <p:cNvGrpSpPr/>
            <p:nvPr/>
          </p:nvGrpSpPr>
          <p:grpSpPr>
            <a:xfrm>
              <a:off x="7951425" y="55975"/>
              <a:ext cx="358642" cy="358642"/>
              <a:chOff x="0" y="0"/>
              <a:chExt cx="812800" cy="812800"/>
            </a:xfrm>
          </p:grpSpPr>
          <p:sp>
            <p:nvSpPr>
              <p:cNvPr id="123" name="Freeform 1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4" name="TextBox 12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5" name="Group 125"/>
            <p:cNvGrpSpPr/>
            <p:nvPr/>
          </p:nvGrpSpPr>
          <p:grpSpPr>
            <a:xfrm>
              <a:off x="8674434" y="55975"/>
              <a:ext cx="358642" cy="358642"/>
              <a:chOff x="0" y="0"/>
              <a:chExt cx="812800" cy="812800"/>
            </a:xfrm>
          </p:grpSpPr>
          <p:sp>
            <p:nvSpPr>
              <p:cNvPr id="126" name="Freeform 1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27" name="TextBox 12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8" name="Group 128"/>
            <p:cNvGrpSpPr/>
            <p:nvPr/>
          </p:nvGrpSpPr>
          <p:grpSpPr>
            <a:xfrm>
              <a:off x="9397443" y="55975"/>
              <a:ext cx="358642" cy="358642"/>
              <a:chOff x="0" y="0"/>
              <a:chExt cx="812800" cy="812800"/>
            </a:xfrm>
          </p:grpSpPr>
          <p:sp>
            <p:nvSpPr>
              <p:cNvPr id="129" name="Freeform 1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30" name="TextBox 1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1" name="Group 131"/>
            <p:cNvGrpSpPr/>
            <p:nvPr/>
          </p:nvGrpSpPr>
          <p:grpSpPr>
            <a:xfrm>
              <a:off x="2170946" y="55975"/>
              <a:ext cx="358642" cy="358642"/>
              <a:chOff x="0" y="0"/>
              <a:chExt cx="812800" cy="812800"/>
            </a:xfrm>
          </p:grpSpPr>
          <p:sp>
            <p:nvSpPr>
              <p:cNvPr id="132" name="Freeform 1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3" name="TextBox 13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4" name="Group 134"/>
            <p:cNvGrpSpPr/>
            <p:nvPr/>
          </p:nvGrpSpPr>
          <p:grpSpPr>
            <a:xfrm>
              <a:off x="1444345" y="55975"/>
              <a:ext cx="358642" cy="358642"/>
              <a:chOff x="0" y="0"/>
              <a:chExt cx="812800" cy="812800"/>
            </a:xfrm>
          </p:grpSpPr>
          <p:sp>
            <p:nvSpPr>
              <p:cNvPr id="135" name="Freeform 1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6" name="TextBox 13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37" name="Group 137"/>
            <p:cNvGrpSpPr/>
            <p:nvPr/>
          </p:nvGrpSpPr>
          <p:grpSpPr>
            <a:xfrm>
              <a:off x="7895451" y="0"/>
              <a:ext cx="470592" cy="470592"/>
              <a:chOff x="0" y="0"/>
              <a:chExt cx="812800" cy="812800"/>
            </a:xfrm>
          </p:grpSpPr>
          <p:sp>
            <p:nvSpPr>
              <p:cNvPr id="138" name="Freeform 1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9" name="TextBox 13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0" name="Group 140"/>
            <p:cNvGrpSpPr/>
            <p:nvPr/>
          </p:nvGrpSpPr>
          <p:grpSpPr>
            <a:xfrm>
              <a:off x="3613372" y="55975"/>
              <a:ext cx="358642" cy="358642"/>
              <a:chOff x="0" y="0"/>
              <a:chExt cx="812800" cy="812800"/>
            </a:xfrm>
          </p:grpSpPr>
          <p:sp>
            <p:nvSpPr>
              <p:cNvPr id="141" name="Freeform 1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2" name="TextBox 14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3" name="Group 143"/>
            <p:cNvGrpSpPr/>
            <p:nvPr/>
          </p:nvGrpSpPr>
          <p:grpSpPr>
            <a:xfrm>
              <a:off x="2890363" y="55975"/>
              <a:ext cx="358642" cy="358642"/>
              <a:chOff x="0" y="0"/>
              <a:chExt cx="812800" cy="812800"/>
            </a:xfrm>
          </p:grpSpPr>
          <p:sp>
            <p:nvSpPr>
              <p:cNvPr id="144" name="Freeform 1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5" name="TextBox 14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rot="-10048867">
            <a:off x="2336252" y="338160"/>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rot="-10048867">
            <a:off x="2464126" y="466035"/>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rot="-10048867">
            <a:off x="1269044" y="5734462"/>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10048867">
            <a:off x="1396918" y="5862337"/>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rot="-10048867">
            <a:off x="12598321" y="10283050"/>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11493799" y="1485489"/>
            <a:ext cx="604081" cy="60408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581423" y="1573113"/>
            <a:ext cx="428834" cy="42883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5493238" y="1787530"/>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15699256" y="662448"/>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rot="-10048867">
            <a:off x="14573585" y="1256784"/>
            <a:ext cx="321025" cy="321025"/>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3" name="TextBox 53"/>
          <p:cNvSpPr txBox="1"/>
          <p:nvPr/>
        </p:nvSpPr>
        <p:spPr>
          <a:xfrm>
            <a:off x="445388" y="1410052"/>
            <a:ext cx="17397225" cy="1416055"/>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Panoramica dei principali modelli CNN per il riconoscimento facciale</a:t>
            </a:r>
          </a:p>
        </p:txBody>
      </p:sp>
      <p:grpSp>
        <p:nvGrpSpPr>
          <p:cNvPr id="54" name="Group 54"/>
          <p:cNvGrpSpPr/>
          <p:nvPr/>
        </p:nvGrpSpPr>
        <p:grpSpPr>
          <a:xfrm>
            <a:off x="5212963" y="7137244"/>
            <a:ext cx="881574" cy="881574"/>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7" name="Group 57"/>
          <p:cNvGrpSpPr/>
          <p:nvPr/>
        </p:nvGrpSpPr>
        <p:grpSpPr>
          <a:xfrm>
            <a:off x="5340838" y="7265119"/>
            <a:ext cx="625825" cy="625825"/>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rot="-10048867">
            <a:off x="17248956" y="6517360"/>
            <a:ext cx="321025" cy="321025"/>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aphicFrame>
        <p:nvGraphicFramePr>
          <p:cNvPr id="63" name="Table 63"/>
          <p:cNvGraphicFramePr>
            <a:graphicFrameLocks noGrp="1"/>
          </p:cNvGraphicFramePr>
          <p:nvPr/>
        </p:nvGraphicFramePr>
        <p:xfrm>
          <a:off x="1856358" y="3112711"/>
          <a:ext cx="14575285" cy="5260230"/>
        </p:xfrm>
        <a:graphic>
          <a:graphicData uri="http://schemas.openxmlformats.org/drawingml/2006/table">
            <a:tbl>
              <a:tblPr/>
              <a:tblGrid>
                <a:gridCol w="1853791">
                  <a:extLst>
                    <a:ext uri="{9D8B030D-6E8A-4147-A177-3AD203B41FA5}">
                      <a16:colId xmlns:a16="http://schemas.microsoft.com/office/drawing/2014/main" val="20000"/>
                    </a:ext>
                  </a:extLst>
                </a:gridCol>
                <a:gridCol w="2544299">
                  <a:extLst>
                    <a:ext uri="{9D8B030D-6E8A-4147-A177-3AD203B41FA5}">
                      <a16:colId xmlns:a16="http://schemas.microsoft.com/office/drawing/2014/main" val="20001"/>
                    </a:ext>
                  </a:extLst>
                </a:gridCol>
                <a:gridCol w="2544299">
                  <a:extLst>
                    <a:ext uri="{9D8B030D-6E8A-4147-A177-3AD203B41FA5}">
                      <a16:colId xmlns:a16="http://schemas.microsoft.com/office/drawing/2014/main" val="20002"/>
                    </a:ext>
                  </a:extLst>
                </a:gridCol>
                <a:gridCol w="2544299">
                  <a:extLst>
                    <a:ext uri="{9D8B030D-6E8A-4147-A177-3AD203B41FA5}">
                      <a16:colId xmlns:a16="http://schemas.microsoft.com/office/drawing/2014/main" val="20003"/>
                    </a:ext>
                  </a:extLst>
                </a:gridCol>
                <a:gridCol w="2865981">
                  <a:extLst>
                    <a:ext uri="{9D8B030D-6E8A-4147-A177-3AD203B41FA5}">
                      <a16:colId xmlns:a16="http://schemas.microsoft.com/office/drawing/2014/main" val="20004"/>
                    </a:ext>
                  </a:extLst>
                </a:gridCol>
                <a:gridCol w="2222617">
                  <a:extLst>
                    <a:ext uri="{9D8B030D-6E8A-4147-A177-3AD203B41FA5}">
                      <a16:colId xmlns:a16="http://schemas.microsoft.com/office/drawing/2014/main" val="20005"/>
                    </a:ext>
                  </a:extLst>
                </a:gridCol>
              </a:tblGrid>
              <a:tr h="1240496">
                <a:tc>
                  <a:txBody>
                    <a:bodyPr/>
                    <a:lstStyle/>
                    <a:p>
                      <a:pPr marL="0" lvl="0" indent="0" algn="ctr">
                        <a:lnSpc>
                          <a:spcPts val="2799"/>
                        </a:lnSpc>
                        <a:spcBef>
                          <a:spcPct val="0"/>
                        </a:spcBef>
                        <a:defRPr/>
                      </a:pPr>
                      <a:r>
                        <a:rPr lang="en-US" sz="1999" b="1">
                          <a:solidFill>
                            <a:srgbClr val="FFFFFF"/>
                          </a:solidFill>
                          <a:latin typeface="Poppins Bold"/>
                          <a:ea typeface="Poppins Bold"/>
                          <a:cs typeface="Poppins Bold"/>
                          <a:sym typeface="Poppins Bold"/>
                        </a:rPr>
                        <a:t>Modello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b="1">
                          <a:solidFill>
                            <a:srgbClr val="FFFFFF"/>
                          </a:solidFill>
                          <a:latin typeface="Poppins Bold"/>
                          <a:ea typeface="Poppins Bold"/>
                          <a:cs typeface="Poppins Bold"/>
                          <a:sym typeface="Poppins Bold"/>
                        </a:rPr>
                        <a:t>Anno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a:solidFill>
                            <a:srgbClr val="FFFFFF"/>
                          </a:solidFill>
                          <a:latin typeface="Poppins"/>
                          <a:ea typeface="Poppins"/>
                          <a:cs typeface="Poppins"/>
                          <a:sym typeface="Poppins"/>
                        </a:rPr>
                        <a:t>Architettura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algn="ctr">
                        <a:lnSpc>
                          <a:spcPts val="2799"/>
                        </a:lnSpc>
                        <a:spcBef>
                          <a:spcPct val="0"/>
                        </a:spcBef>
                        <a:defRPr/>
                      </a:pPr>
                      <a:r>
                        <a:rPr lang="en-US" sz="1999">
                          <a:solidFill>
                            <a:srgbClr val="FFFFFF"/>
                          </a:solidFill>
                          <a:latin typeface="Poppins"/>
                          <a:ea typeface="Poppins"/>
                          <a:cs typeface="Poppins"/>
                          <a:sym typeface="Poppins"/>
                        </a:rPr>
                        <a:t>Funzione Loss</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algn="ctr">
                        <a:lnSpc>
                          <a:spcPts val="2799"/>
                        </a:lnSpc>
                        <a:spcBef>
                          <a:spcPct val="0"/>
                        </a:spcBef>
                        <a:defRPr/>
                      </a:pPr>
                      <a:r>
                        <a:rPr lang="en-US" sz="1999">
                          <a:solidFill>
                            <a:srgbClr val="FFFFFF"/>
                          </a:solidFill>
                          <a:latin typeface="Poppins"/>
                          <a:ea typeface="Poppins"/>
                          <a:cs typeface="Poppins"/>
                          <a:sym typeface="Poppins"/>
                        </a:rPr>
                        <a:t>Dataset di training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algn="ctr">
                        <a:lnSpc>
                          <a:spcPts val="2799"/>
                        </a:lnSpc>
                        <a:spcBef>
                          <a:spcPct val="0"/>
                        </a:spcBef>
                        <a:defRPr/>
                      </a:pPr>
                      <a:r>
                        <a:rPr lang="en-US" sz="1999">
                          <a:solidFill>
                            <a:srgbClr val="FFFFFF"/>
                          </a:solidFill>
                          <a:latin typeface="Poppins"/>
                          <a:ea typeface="Poppins"/>
                          <a:cs typeface="Poppins"/>
                          <a:sym typeface="Poppins"/>
                        </a:rPr>
                        <a:t>Prestazioni (LFW)</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extLst>
                  <a:ext uri="{0D108BD9-81ED-4DB2-BD59-A6C34878D82A}">
                    <a16:rowId xmlns:a16="http://schemas.microsoft.com/office/drawing/2014/main" val="10000"/>
                  </a:ext>
                </a:extLst>
              </a:tr>
              <a:tr h="812119">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DeepFace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2014</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9-layer CNN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Softmax</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Sconosciuto (4M img)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~97.35%</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89229">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VGGFace2</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2018</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VGG / ResNet</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Softmax</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VGGFace2 (~3.3M img)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~99.2%</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59193">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ArcFace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2019</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ResNet-100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Additive Angular Margin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MS1MV2 (~5.8M img)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~99.83%</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59193">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InsightFace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2020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ResNet-100</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ArcFace Loss (AAM-Softmax)</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MS1MV3, Glint360K</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2240"/>
                        </a:lnSpc>
                        <a:spcBef>
                          <a:spcPct val="0"/>
                        </a:spcBef>
                        <a:defRPr/>
                      </a:pPr>
                      <a:r>
                        <a:rPr lang="en-US" sz="1600">
                          <a:solidFill>
                            <a:srgbClr val="FFFFFF"/>
                          </a:solidFill>
                          <a:latin typeface="Poppins"/>
                          <a:ea typeface="Poppins"/>
                          <a:cs typeface="Poppins"/>
                          <a:sym typeface="Poppins"/>
                        </a:rPr>
                        <a:t>~99.86%</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64" name="Group 64"/>
          <p:cNvGrpSpPr/>
          <p:nvPr/>
        </p:nvGrpSpPr>
        <p:grpSpPr>
          <a:xfrm>
            <a:off x="14747888" y="9410700"/>
            <a:ext cx="321025" cy="321025"/>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6" name="TextBox 6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7" name="Group 67"/>
          <p:cNvGrpSpPr/>
          <p:nvPr/>
        </p:nvGrpSpPr>
        <p:grpSpPr>
          <a:xfrm rot="-10048867">
            <a:off x="774782" y="3691984"/>
            <a:ext cx="321025" cy="32102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9" name="TextBox 6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0" name="Group 70"/>
          <p:cNvGrpSpPr/>
          <p:nvPr/>
        </p:nvGrpSpPr>
        <p:grpSpPr>
          <a:xfrm>
            <a:off x="5485468" y="852228"/>
            <a:ext cx="7317064" cy="352944"/>
            <a:chOff x="0" y="0"/>
            <a:chExt cx="9756086" cy="470592"/>
          </a:xfrm>
        </p:grpSpPr>
        <p:sp>
          <p:nvSpPr>
            <p:cNvPr id="71" name="AutoShape 71"/>
            <p:cNvSpPr/>
            <p:nvPr/>
          </p:nvSpPr>
          <p:spPr>
            <a:xfrm>
              <a:off x="358642" y="235296"/>
              <a:ext cx="8259817"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72" name="Group 72"/>
            <p:cNvGrpSpPr/>
            <p:nvPr/>
          </p:nvGrpSpPr>
          <p:grpSpPr>
            <a:xfrm>
              <a:off x="0" y="55975"/>
              <a:ext cx="358642" cy="35864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4" name="TextBox 7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5" name="AutoShape 75"/>
            <p:cNvSpPr/>
            <p:nvPr/>
          </p:nvSpPr>
          <p:spPr>
            <a:xfrm>
              <a:off x="9089051" y="235296"/>
              <a:ext cx="308392"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76" name="Group 76"/>
            <p:cNvGrpSpPr/>
            <p:nvPr/>
          </p:nvGrpSpPr>
          <p:grpSpPr>
            <a:xfrm>
              <a:off x="721336" y="55975"/>
              <a:ext cx="358642" cy="358642"/>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8" name="TextBox 7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9" name="Group 79"/>
            <p:cNvGrpSpPr/>
            <p:nvPr/>
          </p:nvGrpSpPr>
          <p:grpSpPr>
            <a:xfrm>
              <a:off x="4336381" y="55975"/>
              <a:ext cx="358642" cy="358642"/>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1" name="TextBox 8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2" name="Group 82"/>
            <p:cNvGrpSpPr/>
            <p:nvPr/>
          </p:nvGrpSpPr>
          <p:grpSpPr>
            <a:xfrm>
              <a:off x="5059390" y="55975"/>
              <a:ext cx="358642" cy="35864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5782399" y="55975"/>
              <a:ext cx="358642" cy="35864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6505407" y="55975"/>
              <a:ext cx="358642" cy="35864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7228416" y="55975"/>
              <a:ext cx="358642" cy="35864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7951425" y="55975"/>
              <a:ext cx="358642" cy="35864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8618459" y="0"/>
              <a:ext cx="470592" cy="47059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8674434"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9397443" y="55975"/>
              <a:ext cx="358642" cy="35864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2170946" y="55975"/>
              <a:ext cx="358642" cy="35864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1444345" y="55975"/>
              <a:ext cx="358642" cy="35864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3613372" y="55975"/>
              <a:ext cx="358642" cy="35864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2890363" y="55975"/>
              <a:ext cx="358642" cy="35864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rot="-154050">
            <a:off x="5493410" y="7626205"/>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rot="-154050">
            <a:off x="5621285" y="7754080"/>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rot="-154050">
            <a:off x="3548058" y="340116"/>
            <a:ext cx="675834" cy="6758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rot="-154050">
            <a:off x="3646089" y="438148"/>
            <a:ext cx="479771" cy="4797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rot="-154050">
            <a:off x="16271291" y="7456134"/>
            <a:ext cx="881574" cy="8815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rot="-154050">
            <a:off x="16399166" y="7584009"/>
            <a:ext cx="625825" cy="6258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154050">
            <a:off x="863386" y="8881123"/>
            <a:ext cx="321025" cy="3210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rot="-154050">
            <a:off x="15897193" y="1968051"/>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rot="-154050">
            <a:off x="16025068" y="2095926"/>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rot="-154050">
            <a:off x="11090269" y="9057191"/>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rot="-154050">
            <a:off x="11218144" y="9185065"/>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rot="-154050">
            <a:off x="1668693" y="3641132"/>
            <a:ext cx="881574" cy="88157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rot="-154050">
            <a:off x="1796567" y="3769006"/>
            <a:ext cx="625825" cy="6258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rot="-154050">
            <a:off x="10239961" y="2444151"/>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rot="-154050">
            <a:off x="10327584" y="2531774"/>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rot="-154050">
            <a:off x="15666853" y="700995"/>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rot="-154050">
            <a:off x="888106" y="5849254"/>
            <a:ext cx="321025" cy="321025"/>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rot="-154050">
            <a:off x="1017289" y="1563852"/>
            <a:ext cx="321025" cy="3210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rot="-154050">
            <a:off x="17529865" y="4289431"/>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801693" y="4914578"/>
            <a:ext cx="2587568" cy="2587568"/>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txBody>
            <a:bodyPr/>
            <a:lstStyle/>
            <a:p>
              <a:endParaRPr lang="it-IT"/>
            </a:p>
          </p:txBody>
        </p:sp>
      </p:grpSp>
      <p:sp>
        <p:nvSpPr>
          <p:cNvPr id="61" name="AutoShape 61"/>
          <p:cNvSpPr/>
          <p:nvPr/>
        </p:nvSpPr>
        <p:spPr>
          <a:xfrm>
            <a:off x="7069170" y="4905685"/>
            <a:ext cx="937884" cy="602949"/>
          </a:xfrm>
          <a:prstGeom prst="line">
            <a:avLst/>
          </a:prstGeom>
          <a:ln w="66675" cap="flat">
            <a:solidFill>
              <a:srgbClr val="702585"/>
            </a:solidFill>
            <a:prstDash val="solid"/>
            <a:headEnd type="none" w="sm" len="sm"/>
            <a:tailEnd type="none" w="sm" len="sm"/>
          </a:ln>
        </p:spPr>
        <p:txBody>
          <a:bodyPr/>
          <a:lstStyle/>
          <a:p>
            <a:endParaRPr lang="it-IT"/>
          </a:p>
        </p:txBody>
      </p:sp>
      <p:sp>
        <p:nvSpPr>
          <p:cNvPr id="62" name="AutoShape 62"/>
          <p:cNvSpPr/>
          <p:nvPr/>
        </p:nvSpPr>
        <p:spPr>
          <a:xfrm flipV="1">
            <a:off x="7056840" y="6917917"/>
            <a:ext cx="956608" cy="627309"/>
          </a:xfrm>
          <a:prstGeom prst="line">
            <a:avLst/>
          </a:prstGeom>
          <a:ln w="66675" cap="flat">
            <a:solidFill>
              <a:srgbClr val="702585"/>
            </a:solidFill>
            <a:prstDash val="solid"/>
            <a:headEnd type="none" w="sm" len="sm"/>
            <a:tailEnd type="none" w="sm" len="sm"/>
          </a:ln>
        </p:spPr>
        <p:txBody>
          <a:bodyPr/>
          <a:lstStyle/>
          <a:p>
            <a:endParaRPr lang="it-IT"/>
          </a:p>
        </p:txBody>
      </p:sp>
      <p:sp>
        <p:nvSpPr>
          <p:cNvPr id="63" name="AutoShape 63"/>
          <p:cNvSpPr/>
          <p:nvPr/>
        </p:nvSpPr>
        <p:spPr>
          <a:xfrm flipV="1">
            <a:off x="10184129" y="4907103"/>
            <a:ext cx="936905" cy="601887"/>
          </a:xfrm>
          <a:prstGeom prst="line">
            <a:avLst/>
          </a:prstGeom>
          <a:ln w="66675" cap="flat">
            <a:solidFill>
              <a:srgbClr val="702585"/>
            </a:solidFill>
            <a:prstDash val="solid"/>
            <a:headEnd type="none" w="sm" len="sm"/>
            <a:tailEnd type="none" w="sm" len="sm"/>
          </a:ln>
        </p:spPr>
        <p:txBody>
          <a:bodyPr/>
          <a:lstStyle/>
          <a:p>
            <a:endParaRPr lang="it-IT"/>
          </a:p>
        </p:txBody>
      </p:sp>
      <p:sp>
        <p:nvSpPr>
          <p:cNvPr id="64" name="AutoShape 64"/>
          <p:cNvSpPr/>
          <p:nvPr/>
        </p:nvSpPr>
        <p:spPr>
          <a:xfrm>
            <a:off x="10189097" y="6899954"/>
            <a:ext cx="937851" cy="593086"/>
          </a:xfrm>
          <a:prstGeom prst="line">
            <a:avLst/>
          </a:prstGeom>
          <a:ln w="66675" cap="flat">
            <a:solidFill>
              <a:srgbClr val="702585"/>
            </a:solidFill>
            <a:prstDash val="solid"/>
            <a:headEnd type="none" w="sm" len="sm"/>
            <a:tailEnd type="none" w="sm" len="sm"/>
          </a:ln>
        </p:spPr>
        <p:txBody>
          <a:bodyPr/>
          <a:lstStyle/>
          <a:p>
            <a:endParaRPr lang="it-IT"/>
          </a:p>
        </p:txBody>
      </p:sp>
      <p:grpSp>
        <p:nvGrpSpPr>
          <p:cNvPr id="65" name="Group 65"/>
          <p:cNvGrpSpPr/>
          <p:nvPr/>
        </p:nvGrpSpPr>
        <p:grpSpPr>
          <a:xfrm>
            <a:off x="5493238" y="178753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5311787" y="3435047"/>
            <a:ext cx="1908881" cy="1908881"/>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it-IT"/>
            </a:p>
          </p:txBody>
        </p:sp>
      </p:grpSp>
      <p:grpSp>
        <p:nvGrpSpPr>
          <p:cNvPr id="70" name="Group 70"/>
          <p:cNvGrpSpPr/>
          <p:nvPr/>
        </p:nvGrpSpPr>
        <p:grpSpPr>
          <a:xfrm>
            <a:off x="10970286" y="3442363"/>
            <a:ext cx="1901565" cy="190156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it-IT"/>
            </a:p>
          </p:txBody>
        </p:sp>
      </p:grpSp>
      <p:grpSp>
        <p:nvGrpSpPr>
          <p:cNvPr id="72" name="Group 72"/>
          <p:cNvGrpSpPr/>
          <p:nvPr/>
        </p:nvGrpSpPr>
        <p:grpSpPr>
          <a:xfrm>
            <a:off x="5309384" y="7115515"/>
            <a:ext cx="1903205" cy="1903205"/>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it-IT"/>
            </a:p>
          </p:txBody>
        </p:sp>
      </p:grpSp>
      <p:grpSp>
        <p:nvGrpSpPr>
          <p:cNvPr id="74" name="Group 74"/>
          <p:cNvGrpSpPr/>
          <p:nvPr/>
        </p:nvGrpSpPr>
        <p:grpSpPr>
          <a:xfrm>
            <a:off x="10979811" y="7050379"/>
            <a:ext cx="1902083" cy="1902083"/>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it-IT"/>
            </a:p>
          </p:txBody>
        </p:sp>
      </p:grpSp>
      <p:sp>
        <p:nvSpPr>
          <p:cNvPr id="76" name="TextBox 76"/>
          <p:cNvSpPr txBox="1"/>
          <p:nvPr/>
        </p:nvSpPr>
        <p:spPr>
          <a:xfrm>
            <a:off x="3394489" y="1587677"/>
            <a:ext cx="11499021"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Possibili sviluppi futuri del progetto</a:t>
            </a:r>
          </a:p>
        </p:txBody>
      </p:sp>
      <p:sp>
        <p:nvSpPr>
          <p:cNvPr id="77" name="TextBox 77"/>
          <p:cNvSpPr txBox="1"/>
          <p:nvPr/>
        </p:nvSpPr>
        <p:spPr>
          <a:xfrm>
            <a:off x="1313848" y="3652887"/>
            <a:ext cx="3854389" cy="1415752"/>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Analisi facciale continua su video: tracciamento in tempo reale di identità, movimenti ed espressioni.</a:t>
            </a:r>
          </a:p>
        </p:txBody>
      </p:sp>
      <p:sp>
        <p:nvSpPr>
          <p:cNvPr id="78" name="TextBox 78"/>
          <p:cNvSpPr txBox="1"/>
          <p:nvPr/>
        </p:nvSpPr>
        <p:spPr>
          <a:xfrm>
            <a:off x="13119763" y="3652887"/>
            <a:ext cx="3854389" cy="1415752"/>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Tecniche per allineare il volto in 3D e migliorare il riconoscimento da angolazioni non frontali.</a:t>
            </a:r>
          </a:p>
        </p:txBody>
      </p:sp>
      <p:sp>
        <p:nvSpPr>
          <p:cNvPr id="79" name="TextBox 79"/>
          <p:cNvSpPr txBox="1"/>
          <p:nvPr/>
        </p:nvSpPr>
        <p:spPr>
          <a:xfrm>
            <a:off x="13119763" y="7264820"/>
            <a:ext cx="3854389" cy="1415752"/>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Uso combinato di dati visivi, termici e 3D per maggiore precisione anche in condizioni difficili.</a:t>
            </a:r>
          </a:p>
        </p:txBody>
      </p:sp>
      <p:sp>
        <p:nvSpPr>
          <p:cNvPr id="80" name="TextBox 80"/>
          <p:cNvSpPr txBox="1"/>
          <p:nvPr/>
        </p:nvSpPr>
        <p:spPr>
          <a:xfrm>
            <a:off x="1313848" y="7264820"/>
            <a:ext cx="3854389" cy="1415752"/>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Sistemi in grado di adattarsi all’utente nel tempo, tenendo conto di cambiamenti fisiologici e contesto.</a:t>
            </a:r>
          </a:p>
        </p:txBody>
      </p:sp>
      <p:sp>
        <p:nvSpPr>
          <p:cNvPr id="81" name="AutoShape 81"/>
          <p:cNvSpPr/>
          <p:nvPr/>
        </p:nvSpPr>
        <p:spPr>
          <a:xfrm>
            <a:off x="5754450" y="1028700"/>
            <a:ext cx="6737119" cy="0"/>
          </a:xfrm>
          <a:prstGeom prst="line">
            <a:avLst/>
          </a:prstGeom>
          <a:ln w="28575" cap="flat">
            <a:solidFill>
              <a:srgbClr val="702585"/>
            </a:solidFill>
            <a:prstDash val="solid"/>
            <a:headEnd type="none" w="sm" len="sm"/>
            <a:tailEnd type="none" w="sm" len="sm"/>
          </a:ln>
        </p:spPr>
        <p:txBody>
          <a:bodyPr/>
          <a:lstStyle/>
          <a:p>
            <a:endParaRPr lang="it-IT"/>
          </a:p>
        </p:txBody>
      </p:sp>
      <p:grpSp>
        <p:nvGrpSpPr>
          <p:cNvPr id="82" name="Group 82"/>
          <p:cNvGrpSpPr/>
          <p:nvPr/>
        </p:nvGrpSpPr>
        <p:grpSpPr>
          <a:xfrm>
            <a:off x="5485468" y="894209"/>
            <a:ext cx="268982" cy="26898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6026470" y="894209"/>
            <a:ext cx="268982" cy="26898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8737753" y="894209"/>
            <a:ext cx="268982" cy="26898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9280010" y="894209"/>
            <a:ext cx="268982" cy="26898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9822267" y="894209"/>
            <a:ext cx="268982" cy="26898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10364524" y="894209"/>
            <a:ext cx="268982" cy="26898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10906780" y="894209"/>
            <a:ext cx="268982" cy="26898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11449037" y="894209"/>
            <a:ext cx="268982" cy="26898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12491569" y="852228"/>
            <a:ext cx="352944" cy="352944"/>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11991294" y="894209"/>
            <a:ext cx="268982" cy="26898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12533550" y="894209"/>
            <a:ext cx="268982" cy="26898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7113677" y="894209"/>
            <a:ext cx="268982" cy="26898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8" name="Group 118"/>
          <p:cNvGrpSpPr/>
          <p:nvPr/>
        </p:nvGrpSpPr>
        <p:grpSpPr>
          <a:xfrm>
            <a:off x="6568727" y="894209"/>
            <a:ext cx="268982" cy="268982"/>
            <a:chOff x="0" y="0"/>
            <a:chExt cx="812800" cy="812800"/>
          </a:xfrm>
        </p:grpSpPr>
        <p:sp>
          <p:nvSpPr>
            <p:cNvPr id="119" name="Freeform 1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0" name="TextBox 1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1" name="Group 121"/>
          <p:cNvGrpSpPr/>
          <p:nvPr/>
        </p:nvGrpSpPr>
        <p:grpSpPr>
          <a:xfrm>
            <a:off x="8195497" y="894209"/>
            <a:ext cx="268982" cy="268982"/>
            <a:chOff x="0" y="0"/>
            <a:chExt cx="812800" cy="812800"/>
          </a:xfrm>
        </p:grpSpPr>
        <p:sp>
          <p:nvSpPr>
            <p:cNvPr id="122" name="Freeform 1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3" name="TextBox 1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4" name="Group 124"/>
          <p:cNvGrpSpPr/>
          <p:nvPr/>
        </p:nvGrpSpPr>
        <p:grpSpPr>
          <a:xfrm>
            <a:off x="7653240" y="894209"/>
            <a:ext cx="268982" cy="268982"/>
            <a:chOff x="0" y="0"/>
            <a:chExt cx="812800" cy="812800"/>
          </a:xfrm>
        </p:grpSpPr>
        <p:sp>
          <p:nvSpPr>
            <p:cNvPr id="125" name="Freeform 1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6" name="TextBox 1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016724" y="2104662"/>
            <a:ext cx="6113872" cy="6322003"/>
            <a:chOff x="0" y="0"/>
            <a:chExt cx="947199" cy="979444"/>
          </a:xfrm>
        </p:grpSpPr>
        <p:sp>
          <p:nvSpPr>
            <p:cNvPr id="3" name="Freeform 3"/>
            <p:cNvSpPr/>
            <p:nvPr/>
          </p:nvSpPr>
          <p:spPr>
            <a:xfrm>
              <a:off x="0" y="0"/>
              <a:ext cx="947199" cy="979444"/>
            </a:xfrm>
            <a:custGeom>
              <a:avLst/>
              <a:gdLst/>
              <a:ahLst/>
              <a:cxnLst/>
              <a:rect l="l" t="t" r="r" b="b"/>
              <a:pathLst>
                <a:path w="947199" h="979444">
                  <a:moveTo>
                    <a:pt x="29125" y="0"/>
                  </a:moveTo>
                  <a:lnTo>
                    <a:pt x="918074" y="0"/>
                  </a:lnTo>
                  <a:cubicBezTo>
                    <a:pt x="925799" y="0"/>
                    <a:pt x="933206" y="3068"/>
                    <a:pt x="938668" y="8530"/>
                  </a:cubicBezTo>
                  <a:cubicBezTo>
                    <a:pt x="944130" y="13992"/>
                    <a:pt x="947199" y="21400"/>
                    <a:pt x="947199" y="29125"/>
                  </a:cubicBezTo>
                  <a:lnTo>
                    <a:pt x="947199" y="950319"/>
                  </a:lnTo>
                  <a:cubicBezTo>
                    <a:pt x="947199" y="966404"/>
                    <a:pt x="934159" y="979444"/>
                    <a:pt x="918074" y="979444"/>
                  </a:cubicBezTo>
                  <a:lnTo>
                    <a:pt x="29125" y="979444"/>
                  </a:lnTo>
                  <a:cubicBezTo>
                    <a:pt x="21400" y="979444"/>
                    <a:pt x="13992" y="976375"/>
                    <a:pt x="8530" y="970913"/>
                  </a:cubicBezTo>
                  <a:cubicBezTo>
                    <a:pt x="3068" y="965451"/>
                    <a:pt x="0" y="958043"/>
                    <a:pt x="0" y="950319"/>
                  </a:cubicBezTo>
                  <a:lnTo>
                    <a:pt x="0" y="29125"/>
                  </a:lnTo>
                  <a:cubicBezTo>
                    <a:pt x="0" y="21400"/>
                    <a:pt x="3068" y="13992"/>
                    <a:pt x="8530" y="8530"/>
                  </a:cubicBezTo>
                  <a:cubicBezTo>
                    <a:pt x="13992" y="3068"/>
                    <a:pt x="21400" y="0"/>
                    <a:pt x="29125" y="0"/>
                  </a:cubicBezTo>
                  <a:close/>
                </a:path>
              </a:pathLst>
            </a:custGeom>
            <a:blipFill>
              <a:blip r:embed="rId2"/>
              <a:stretch>
                <a:fillRect l="-27601" r="-27601"/>
              </a:stretch>
            </a:blipFill>
          </p:spPr>
          <p:txBody>
            <a:bodyPr/>
            <a:lstStyle/>
            <a:p>
              <a:endParaRPr lang="it-IT"/>
            </a:p>
          </p:txBody>
        </p:sp>
      </p:grpSp>
      <p:grpSp>
        <p:nvGrpSpPr>
          <p:cNvPr id="4" name="Group 4"/>
          <p:cNvGrpSpPr/>
          <p:nvPr/>
        </p:nvGrpSpPr>
        <p:grpSpPr>
          <a:xfrm>
            <a:off x="5504220" y="7254966"/>
            <a:ext cx="9716313" cy="1818799"/>
            <a:chOff x="0" y="0"/>
            <a:chExt cx="12955084" cy="2425066"/>
          </a:xfrm>
        </p:grpSpPr>
        <p:grpSp>
          <p:nvGrpSpPr>
            <p:cNvPr id="5" name="Group 5"/>
            <p:cNvGrpSpPr/>
            <p:nvPr/>
          </p:nvGrpSpPr>
          <p:grpSpPr>
            <a:xfrm>
              <a:off x="0" y="0"/>
              <a:ext cx="12955084" cy="2425066"/>
              <a:chOff x="0" y="0"/>
              <a:chExt cx="3128217" cy="585572"/>
            </a:xfrm>
          </p:grpSpPr>
          <p:sp>
            <p:nvSpPr>
              <p:cNvPr id="6" name="Freeform 6"/>
              <p:cNvSpPr/>
              <p:nvPr/>
            </p:nvSpPr>
            <p:spPr>
              <a:xfrm>
                <a:off x="0" y="0"/>
                <a:ext cx="3128217" cy="585572"/>
              </a:xfrm>
              <a:custGeom>
                <a:avLst/>
                <a:gdLst/>
                <a:ahLst/>
                <a:cxnLst/>
                <a:rect l="l" t="t" r="r" b="b"/>
                <a:pathLst>
                  <a:path w="3128217" h="585572">
                    <a:moveTo>
                      <a:pt x="32998" y="0"/>
                    </a:moveTo>
                    <a:lnTo>
                      <a:pt x="3095219" y="0"/>
                    </a:lnTo>
                    <a:cubicBezTo>
                      <a:pt x="3113443" y="0"/>
                      <a:pt x="3128217" y="14774"/>
                      <a:pt x="3128217" y="32998"/>
                    </a:cubicBezTo>
                    <a:lnTo>
                      <a:pt x="3128217" y="552574"/>
                    </a:lnTo>
                    <a:cubicBezTo>
                      <a:pt x="3128217" y="570798"/>
                      <a:pt x="3113443" y="585572"/>
                      <a:pt x="3095219" y="585572"/>
                    </a:cubicBezTo>
                    <a:lnTo>
                      <a:pt x="32998" y="585572"/>
                    </a:lnTo>
                    <a:cubicBezTo>
                      <a:pt x="14774" y="585572"/>
                      <a:pt x="0" y="570798"/>
                      <a:pt x="0" y="552574"/>
                    </a:cubicBezTo>
                    <a:lnTo>
                      <a:pt x="0" y="32998"/>
                    </a:lnTo>
                    <a:cubicBezTo>
                      <a:pt x="0" y="14774"/>
                      <a:pt x="14774" y="0"/>
                      <a:pt x="32998"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0" y="-57150"/>
                <a:ext cx="3128217" cy="642722"/>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633306" y="334286"/>
              <a:ext cx="11700249" cy="1651718"/>
            </a:xfrm>
            <a:prstGeom prst="rect">
              <a:avLst/>
            </a:prstGeom>
          </p:spPr>
          <p:txBody>
            <a:bodyPr lIns="0" tIns="0" rIns="0" bIns="0" rtlCol="0" anchor="t">
              <a:spAutoFit/>
            </a:bodyPr>
            <a:lstStyle/>
            <a:p>
              <a:pPr algn="just">
                <a:lnSpc>
                  <a:spcPts val="3403"/>
                </a:lnSpc>
              </a:pPr>
              <a:r>
                <a:rPr lang="en-US" sz="2002">
                  <a:solidFill>
                    <a:srgbClr val="FFFFFF"/>
                  </a:solidFill>
                  <a:latin typeface="Poppins"/>
                  <a:ea typeface="Poppins"/>
                  <a:cs typeface="Poppins"/>
                  <a:sym typeface="Poppins"/>
                </a:rPr>
                <a:t>Gli algoritmi moderni si basano su reti neurali convoluzionali, capaci di apprendere e distinguere volti anche in condizioni complesse.</a:t>
              </a:r>
            </a:p>
            <a:p>
              <a:pPr algn="just">
                <a:lnSpc>
                  <a:spcPts val="3403"/>
                </a:lnSpc>
              </a:pPr>
              <a:r>
                <a:rPr lang="en-US" sz="2002">
                  <a:solidFill>
                    <a:srgbClr val="FFFFFF"/>
                  </a:solidFill>
                  <a:latin typeface="Poppins"/>
                  <a:ea typeface="Poppins"/>
                  <a:cs typeface="Poppins"/>
                  <a:sym typeface="Poppins"/>
                </a:rPr>
                <a:t>È una tecnologia in continua evoluzione, utilizzata in vari ambiti.</a:t>
              </a:r>
            </a:p>
          </p:txBody>
        </p:sp>
      </p:grpSp>
      <p:sp>
        <p:nvSpPr>
          <p:cNvPr id="9" name="TextBox 9"/>
          <p:cNvSpPr txBox="1"/>
          <p:nvPr/>
        </p:nvSpPr>
        <p:spPr>
          <a:xfrm>
            <a:off x="1789426" y="2326732"/>
            <a:ext cx="7621886" cy="1264285"/>
          </a:xfrm>
          <a:prstGeom prst="rect">
            <a:avLst/>
          </a:prstGeom>
        </p:spPr>
        <p:txBody>
          <a:bodyPr lIns="0" tIns="0" rIns="0" bIns="0" rtlCol="0" anchor="t">
            <a:spAutoFit/>
          </a:bodyPr>
          <a:lstStyle/>
          <a:p>
            <a:pPr algn="l">
              <a:lnSpc>
                <a:spcPts val="9094"/>
              </a:lnSpc>
            </a:pPr>
            <a:r>
              <a:rPr lang="en-US" sz="8499" b="1">
                <a:solidFill>
                  <a:srgbClr val="FFFFFF"/>
                </a:solidFill>
                <a:latin typeface="Poppins Bold"/>
                <a:ea typeface="Poppins Bold"/>
                <a:cs typeface="Poppins Bold"/>
                <a:sym typeface="Poppins Bold"/>
              </a:rPr>
              <a:t>Cosa è?</a:t>
            </a:r>
          </a:p>
        </p:txBody>
      </p:sp>
      <p:sp>
        <p:nvSpPr>
          <p:cNvPr id="10" name="TextBox 10"/>
          <p:cNvSpPr txBox="1"/>
          <p:nvPr/>
        </p:nvSpPr>
        <p:spPr>
          <a:xfrm>
            <a:off x="1789426" y="3857716"/>
            <a:ext cx="6946181"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È una tecnologia biometrica che identifica o verifica l’identità di una persona analizzando i tratti del volto. Utilizza algoritmi di ML/AI per rilevare volti, estrarre caratteristiche uniche e confrontarle con immagini salvate in un database.</a:t>
            </a:r>
          </a:p>
        </p:txBody>
      </p:sp>
      <p:grpSp>
        <p:nvGrpSpPr>
          <p:cNvPr id="11" name="Group 11"/>
          <p:cNvGrpSpPr/>
          <p:nvPr/>
        </p:nvGrpSpPr>
        <p:grpSpPr>
          <a:xfrm>
            <a:off x="5485468" y="852228"/>
            <a:ext cx="7317064" cy="352944"/>
            <a:chOff x="0" y="0"/>
            <a:chExt cx="9756086" cy="470592"/>
          </a:xfrm>
        </p:grpSpPr>
        <p:sp>
          <p:nvSpPr>
            <p:cNvPr id="12" name="AutoShape 12"/>
            <p:cNvSpPr/>
            <p:nvPr/>
          </p:nvSpPr>
          <p:spPr>
            <a:xfrm>
              <a:off x="358642" y="235296"/>
              <a:ext cx="721336"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13" name="Group 13"/>
            <p:cNvGrpSpPr/>
            <p:nvPr/>
          </p:nvGrpSpPr>
          <p:grpSpPr>
            <a:xfrm>
              <a:off x="0" y="55975"/>
              <a:ext cx="358642" cy="3586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6" name="AutoShape 16"/>
            <p:cNvSpPr/>
            <p:nvPr/>
          </p:nvSpPr>
          <p:spPr>
            <a:xfrm>
              <a:off x="1079979" y="235296"/>
              <a:ext cx="8317464"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17" name="Group 17"/>
            <p:cNvGrpSpPr/>
            <p:nvPr/>
          </p:nvGrpSpPr>
          <p:grpSpPr>
            <a:xfrm>
              <a:off x="721336" y="55975"/>
              <a:ext cx="358642" cy="35864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444345" y="55975"/>
              <a:ext cx="358642" cy="35864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2167354" y="55975"/>
              <a:ext cx="358642" cy="35864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2890363" y="55975"/>
              <a:ext cx="358642" cy="35864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3613372" y="55975"/>
              <a:ext cx="358642" cy="35864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4336381" y="55975"/>
              <a:ext cx="358642" cy="35864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5059390" y="55975"/>
              <a:ext cx="358642" cy="358642"/>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5782399" y="55975"/>
              <a:ext cx="358642" cy="35864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6505407" y="55975"/>
              <a:ext cx="358642" cy="358642"/>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7228416" y="55975"/>
              <a:ext cx="358642" cy="358642"/>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7951425" y="55975"/>
              <a:ext cx="358642" cy="358642"/>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8674434" y="55975"/>
              <a:ext cx="358642" cy="358642"/>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9397443" y="55975"/>
              <a:ext cx="358642" cy="35864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665362" y="0"/>
              <a:ext cx="470592" cy="470592"/>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971077" y="722404"/>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2098952" y="850279"/>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7523877" y="4595031"/>
            <a:ext cx="1194486" cy="119448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7697140" y="4768295"/>
            <a:ext cx="847959" cy="8479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7544973" y="5507030"/>
            <a:ext cx="881574" cy="8815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7672848" y="5634904"/>
            <a:ext cx="625825" cy="6258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20" name="AutoShape 20"/>
          <p:cNvSpPr/>
          <p:nvPr/>
        </p:nvSpPr>
        <p:spPr>
          <a:xfrm flipV="1">
            <a:off x="9265128" y="4015635"/>
            <a:ext cx="7332823" cy="0"/>
          </a:xfrm>
          <a:prstGeom prst="line">
            <a:avLst/>
          </a:prstGeom>
          <a:ln w="19050" cap="flat">
            <a:solidFill>
              <a:srgbClr val="FFFFFF"/>
            </a:solidFill>
            <a:prstDash val="solid"/>
            <a:headEnd type="none" w="sm" len="sm"/>
            <a:tailEnd type="none" w="sm" len="sm"/>
          </a:ln>
        </p:spPr>
        <p:txBody>
          <a:bodyPr/>
          <a:lstStyle/>
          <a:p>
            <a:endParaRPr lang="it-IT"/>
          </a:p>
        </p:txBody>
      </p:sp>
      <p:grpSp>
        <p:nvGrpSpPr>
          <p:cNvPr id="21" name="Group 21"/>
          <p:cNvGrpSpPr/>
          <p:nvPr/>
        </p:nvGrpSpPr>
        <p:grpSpPr>
          <a:xfrm>
            <a:off x="289560" y="3500777"/>
            <a:ext cx="881574" cy="88157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a:off x="417435" y="3628652"/>
            <a:ext cx="625825" cy="62582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7" name="Group 27"/>
          <p:cNvGrpSpPr/>
          <p:nvPr/>
        </p:nvGrpSpPr>
        <p:grpSpPr>
          <a:xfrm>
            <a:off x="5324013" y="5031762"/>
            <a:ext cx="321025" cy="32102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0" name="Group 30"/>
          <p:cNvGrpSpPr/>
          <p:nvPr/>
        </p:nvGrpSpPr>
        <p:grpSpPr>
          <a:xfrm>
            <a:off x="2251352" y="4768295"/>
            <a:ext cx="321025" cy="32102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3" name="Group 33"/>
          <p:cNvGrpSpPr/>
          <p:nvPr/>
        </p:nvGrpSpPr>
        <p:grpSpPr>
          <a:xfrm>
            <a:off x="4754461" y="6131312"/>
            <a:ext cx="321025" cy="32102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6" name="TextBox 36"/>
          <p:cNvSpPr txBox="1"/>
          <p:nvPr/>
        </p:nvSpPr>
        <p:spPr>
          <a:xfrm>
            <a:off x="9265128" y="4582982"/>
            <a:ext cx="4912873" cy="358775"/>
          </a:xfrm>
          <a:prstGeom prst="rect">
            <a:avLst/>
          </a:prstGeom>
        </p:spPr>
        <p:txBody>
          <a:bodyPr lIns="0" tIns="0" rIns="0" bIns="0" rtlCol="0" anchor="t">
            <a:spAutoFit/>
          </a:bodyPr>
          <a:lstStyle/>
          <a:p>
            <a:pPr algn="just">
              <a:lnSpc>
                <a:spcPts val="2799"/>
              </a:lnSpc>
              <a:spcBef>
                <a:spcPct val="0"/>
              </a:spcBef>
            </a:pPr>
            <a:r>
              <a:rPr lang="en-US" sz="1999" b="1">
                <a:solidFill>
                  <a:srgbClr val="FFFFFF"/>
                </a:solidFill>
                <a:latin typeface="Poppins Bold"/>
                <a:ea typeface="Poppins Bold"/>
                <a:cs typeface="Poppins Bold"/>
                <a:sym typeface="Poppins Bold"/>
              </a:rPr>
              <a:t>Esempi concreti d’uso:</a:t>
            </a:r>
          </a:p>
        </p:txBody>
      </p:sp>
      <p:sp>
        <p:nvSpPr>
          <p:cNvPr id="37" name="TextBox 37"/>
          <p:cNvSpPr txBox="1"/>
          <p:nvPr/>
        </p:nvSpPr>
        <p:spPr>
          <a:xfrm>
            <a:off x="9265128" y="2099429"/>
            <a:ext cx="7332823"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Il riconoscimento facciale è sempre più presente nella nostra vita quotidiana, combinando tecnologia e sicurezza per semplificare e automatizzare numerose attività</a:t>
            </a:r>
          </a:p>
        </p:txBody>
      </p:sp>
      <p:grpSp>
        <p:nvGrpSpPr>
          <p:cNvPr id="38" name="Group 38"/>
          <p:cNvGrpSpPr/>
          <p:nvPr/>
        </p:nvGrpSpPr>
        <p:grpSpPr>
          <a:xfrm>
            <a:off x="7153703" y="3765587"/>
            <a:ext cx="519145" cy="51914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41" name="TextBox 41"/>
          <p:cNvSpPr txBox="1"/>
          <p:nvPr/>
        </p:nvSpPr>
        <p:spPr>
          <a:xfrm>
            <a:off x="1449853" y="2232779"/>
            <a:ext cx="5746781" cy="1708785"/>
          </a:xfrm>
          <a:prstGeom prst="rect">
            <a:avLst/>
          </a:prstGeom>
        </p:spPr>
        <p:txBody>
          <a:bodyPr lIns="0" tIns="0" rIns="0" bIns="0" rtlCol="0" anchor="t">
            <a:spAutoFit/>
          </a:bodyPr>
          <a:lstStyle/>
          <a:p>
            <a:pPr algn="ctr">
              <a:lnSpc>
                <a:spcPts val="6420"/>
              </a:lnSpc>
            </a:pPr>
            <a:r>
              <a:rPr lang="en-US" sz="6000" b="1">
                <a:solidFill>
                  <a:srgbClr val="FFFFFF"/>
                </a:solidFill>
                <a:latin typeface="Poppins Bold"/>
                <a:ea typeface="Poppins Bold"/>
                <a:cs typeface="Poppins Bold"/>
                <a:sym typeface="Poppins Bold"/>
              </a:rPr>
              <a:t>Applicazioni e casi d'uso</a:t>
            </a:r>
          </a:p>
        </p:txBody>
      </p:sp>
      <p:grpSp>
        <p:nvGrpSpPr>
          <p:cNvPr id="42" name="Group 42"/>
          <p:cNvGrpSpPr/>
          <p:nvPr/>
        </p:nvGrpSpPr>
        <p:grpSpPr>
          <a:xfrm>
            <a:off x="730347" y="5384055"/>
            <a:ext cx="7185794" cy="3933900"/>
            <a:chOff x="0" y="0"/>
            <a:chExt cx="933538" cy="511070"/>
          </a:xfrm>
        </p:grpSpPr>
        <p:sp>
          <p:nvSpPr>
            <p:cNvPr id="43" name="Freeform 43"/>
            <p:cNvSpPr/>
            <p:nvPr/>
          </p:nvSpPr>
          <p:spPr>
            <a:xfrm>
              <a:off x="0" y="0"/>
              <a:ext cx="933538" cy="511070"/>
            </a:xfrm>
            <a:custGeom>
              <a:avLst/>
              <a:gdLst/>
              <a:ahLst/>
              <a:cxnLst/>
              <a:rect l="l" t="t" r="r" b="b"/>
              <a:pathLst>
                <a:path w="933538" h="511070">
                  <a:moveTo>
                    <a:pt x="24780" y="0"/>
                  </a:moveTo>
                  <a:lnTo>
                    <a:pt x="908758" y="0"/>
                  </a:lnTo>
                  <a:cubicBezTo>
                    <a:pt x="915330" y="0"/>
                    <a:pt x="921633" y="2611"/>
                    <a:pt x="926280" y="7258"/>
                  </a:cubicBezTo>
                  <a:cubicBezTo>
                    <a:pt x="930927" y="11905"/>
                    <a:pt x="933538" y="18208"/>
                    <a:pt x="933538" y="24780"/>
                  </a:cubicBezTo>
                  <a:lnTo>
                    <a:pt x="933538" y="486290"/>
                  </a:lnTo>
                  <a:cubicBezTo>
                    <a:pt x="933538" y="492862"/>
                    <a:pt x="930927" y="499165"/>
                    <a:pt x="926280" y="503812"/>
                  </a:cubicBezTo>
                  <a:cubicBezTo>
                    <a:pt x="921633" y="508459"/>
                    <a:pt x="915330" y="511070"/>
                    <a:pt x="908758" y="511070"/>
                  </a:cubicBezTo>
                  <a:lnTo>
                    <a:pt x="24780" y="511070"/>
                  </a:lnTo>
                  <a:cubicBezTo>
                    <a:pt x="18208" y="511070"/>
                    <a:pt x="11905" y="508459"/>
                    <a:pt x="7258" y="503812"/>
                  </a:cubicBezTo>
                  <a:cubicBezTo>
                    <a:pt x="2611" y="499165"/>
                    <a:pt x="0" y="492862"/>
                    <a:pt x="0" y="486290"/>
                  </a:cubicBezTo>
                  <a:lnTo>
                    <a:pt x="0" y="24780"/>
                  </a:lnTo>
                  <a:cubicBezTo>
                    <a:pt x="0" y="18208"/>
                    <a:pt x="2611" y="11905"/>
                    <a:pt x="7258" y="7258"/>
                  </a:cubicBezTo>
                  <a:cubicBezTo>
                    <a:pt x="11905" y="2611"/>
                    <a:pt x="18208" y="0"/>
                    <a:pt x="24780" y="0"/>
                  </a:cubicBezTo>
                  <a:close/>
                </a:path>
              </a:pathLst>
            </a:custGeom>
            <a:blipFill>
              <a:blip r:embed="rId2"/>
              <a:stretch>
                <a:fillRect l="-4745" r="-4745"/>
              </a:stretch>
            </a:blipFill>
          </p:spPr>
          <p:txBody>
            <a:bodyPr/>
            <a:lstStyle/>
            <a:p>
              <a:endParaRPr lang="it-IT"/>
            </a:p>
          </p:txBody>
        </p:sp>
      </p:grpSp>
      <p:grpSp>
        <p:nvGrpSpPr>
          <p:cNvPr id="44" name="Group 44"/>
          <p:cNvGrpSpPr/>
          <p:nvPr/>
        </p:nvGrpSpPr>
        <p:grpSpPr>
          <a:xfrm>
            <a:off x="15566884" y="4124220"/>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9144000" y="5286887"/>
            <a:ext cx="4774680" cy="660930"/>
            <a:chOff x="0" y="0"/>
            <a:chExt cx="1537233" cy="212790"/>
          </a:xfrm>
        </p:grpSpPr>
        <p:sp>
          <p:nvSpPr>
            <p:cNvPr id="48" name="Freeform 48"/>
            <p:cNvSpPr/>
            <p:nvPr/>
          </p:nvSpPr>
          <p:spPr>
            <a:xfrm>
              <a:off x="0" y="0"/>
              <a:ext cx="1537233" cy="212790"/>
            </a:xfrm>
            <a:custGeom>
              <a:avLst/>
              <a:gdLst/>
              <a:ahLst/>
              <a:cxnLst/>
              <a:rect l="l" t="t" r="r" b="b"/>
              <a:pathLst>
                <a:path w="1537233" h="212790">
                  <a:moveTo>
                    <a:pt x="67150" y="0"/>
                  </a:moveTo>
                  <a:lnTo>
                    <a:pt x="1470083" y="0"/>
                  </a:lnTo>
                  <a:cubicBezTo>
                    <a:pt x="1487892" y="0"/>
                    <a:pt x="1504972" y="7075"/>
                    <a:pt x="1517565" y="19668"/>
                  </a:cubicBezTo>
                  <a:cubicBezTo>
                    <a:pt x="1530158" y="32261"/>
                    <a:pt x="1537233" y="49341"/>
                    <a:pt x="1537233" y="67150"/>
                  </a:cubicBezTo>
                  <a:lnTo>
                    <a:pt x="1537233" y="145639"/>
                  </a:lnTo>
                  <a:cubicBezTo>
                    <a:pt x="1537233" y="163449"/>
                    <a:pt x="1530158" y="180529"/>
                    <a:pt x="1517565" y="193122"/>
                  </a:cubicBezTo>
                  <a:cubicBezTo>
                    <a:pt x="1504972" y="205715"/>
                    <a:pt x="1487892" y="212790"/>
                    <a:pt x="1470083" y="212790"/>
                  </a:cubicBezTo>
                  <a:lnTo>
                    <a:pt x="67150" y="212790"/>
                  </a:lnTo>
                  <a:cubicBezTo>
                    <a:pt x="30064" y="212790"/>
                    <a:pt x="0" y="182725"/>
                    <a:pt x="0" y="145639"/>
                  </a:cubicBezTo>
                  <a:lnTo>
                    <a:pt x="0" y="67150"/>
                  </a:lnTo>
                  <a:cubicBezTo>
                    <a:pt x="0" y="49341"/>
                    <a:pt x="7075" y="32261"/>
                    <a:pt x="19668" y="19668"/>
                  </a:cubicBezTo>
                  <a:cubicBezTo>
                    <a:pt x="32261" y="7075"/>
                    <a:pt x="49341" y="0"/>
                    <a:pt x="6715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0" y="-57150"/>
              <a:ext cx="1537233"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Sblocco dei device</a:t>
              </a:r>
            </a:p>
          </p:txBody>
        </p:sp>
      </p:grpSp>
      <p:grpSp>
        <p:nvGrpSpPr>
          <p:cNvPr id="50" name="Group 50"/>
          <p:cNvGrpSpPr/>
          <p:nvPr/>
        </p:nvGrpSpPr>
        <p:grpSpPr>
          <a:xfrm>
            <a:off x="9144000" y="6131312"/>
            <a:ext cx="5503172" cy="660930"/>
            <a:chOff x="0" y="0"/>
            <a:chExt cx="1771774" cy="212790"/>
          </a:xfrm>
        </p:grpSpPr>
        <p:sp>
          <p:nvSpPr>
            <p:cNvPr id="51" name="Freeform 51"/>
            <p:cNvSpPr/>
            <p:nvPr/>
          </p:nvSpPr>
          <p:spPr>
            <a:xfrm>
              <a:off x="0" y="0"/>
              <a:ext cx="1771774" cy="212790"/>
            </a:xfrm>
            <a:custGeom>
              <a:avLst/>
              <a:gdLst/>
              <a:ahLst/>
              <a:cxnLst/>
              <a:rect l="l" t="t" r="r" b="b"/>
              <a:pathLst>
                <a:path w="1771774" h="212790">
                  <a:moveTo>
                    <a:pt x="58261" y="0"/>
                  </a:moveTo>
                  <a:lnTo>
                    <a:pt x="1713513" y="0"/>
                  </a:lnTo>
                  <a:cubicBezTo>
                    <a:pt x="1745690" y="0"/>
                    <a:pt x="1771774" y="26084"/>
                    <a:pt x="1771774" y="58261"/>
                  </a:cubicBezTo>
                  <a:lnTo>
                    <a:pt x="1771774" y="154529"/>
                  </a:lnTo>
                  <a:cubicBezTo>
                    <a:pt x="1771774" y="169980"/>
                    <a:pt x="1765636" y="184799"/>
                    <a:pt x="1754710" y="195725"/>
                  </a:cubicBezTo>
                  <a:cubicBezTo>
                    <a:pt x="1743784" y="206651"/>
                    <a:pt x="1728965" y="212790"/>
                    <a:pt x="1713513" y="212790"/>
                  </a:cubicBezTo>
                  <a:lnTo>
                    <a:pt x="58261" y="212790"/>
                  </a:lnTo>
                  <a:cubicBezTo>
                    <a:pt x="26084" y="212790"/>
                    <a:pt x="0" y="186705"/>
                    <a:pt x="0" y="154529"/>
                  </a:cubicBezTo>
                  <a:lnTo>
                    <a:pt x="0" y="58261"/>
                  </a:lnTo>
                  <a:cubicBezTo>
                    <a:pt x="0" y="26084"/>
                    <a:pt x="26084" y="0"/>
                    <a:pt x="5826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0" y="-57150"/>
              <a:ext cx="1771774"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Controllo accessi in aeroporti e stadi</a:t>
              </a:r>
            </a:p>
          </p:txBody>
        </p:sp>
      </p:grpSp>
      <p:grpSp>
        <p:nvGrpSpPr>
          <p:cNvPr id="53" name="Group 53"/>
          <p:cNvGrpSpPr/>
          <p:nvPr/>
        </p:nvGrpSpPr>
        <p:grpSpPr>
          <a:xfrm>
            <a:off x="9144000" y="6973216"/>
            <a:ext cx="6207329" cy="660930"/>
            <a:chOff x="0" y="0"/>
            <a:chExt cx="1998481" cy="212790"/>
          </a:xfrm>
        </p:grpSpPr>
        <p:sp>
          <p:nvSpPr>
            <p:cNvPr id="54" name="Freeform 54"/>
            <p:cNvSpPr/>
            <p:nvPr/>
          </p:nvSpPr>
          <p:spPr>
            <a:xfrm>
              <a:off x="0" y="0"/>
              <a:ext cx="1998482" cy="212790"/>
            </a:xfrm>
            <a:custGeom>
              <a:avLst/>
              <a:gdLst/>
              <a:ahLst/>
              <a:cxnLst/>
              <a:rect l="l" t="t" r="r" b="b"/>
              <a:pathLst>
                <a:path w="1998482" h="212790">
                  <a:moveTo>
                    <a:pt x="51652" y="0"/>
                  </a:moveTo>
                  <a:lnTo>
                    <a:pt x="1946829" y="0"/>
                  </a:lnTo>
                  <a:cubicBezTo>
                    <a:pt x="1975356" y="0"/>
                    <a:pt x="1998482" y="23125"/>
                    <a:pt x="1998482" y="51652"/>
                  </a:cubicBezTo>
                  <a:lnTo>
                    <a:pt x="1998482" y="161138"/>
                  </a:lnTo>
                  <a:cubicBezTo>
                    <a:pt x="1998482" y="174837"/>
                    <a:pt x="1993040" y="187975"/>
                    <a:pt x="1983353" y="197661"/>
                  </a:cubicBezTo>
                  <a:cubicBezTo>
                    <a:pt x="1973666" y="207348"/>
                    <a:pt x="1960528" y="212790"/>
                    <a:pt x="1946829" y="212790"/>
                  </a:cubicBezTo>
                  <a:lnTo>
                    <a:pt x="51652" y="212790"/>
                  </a:lnTo>
                  <a:cubicBezTo>
                    <a:pt x="23125" y="212790"/>
                    <a:pt x="0" y="189664"/>
                    <a:pt x="0" y="161138"/>
                  </a:cubicBezTo>
                  <a:lnTo>
                    <a:pt x="0" y="51652"/>
                  </a:lnTo>
                  <a:cubicBezTo>
                    <a:pt x="0" y="23125"/>
                    <a:pt x="23125" y="0"/>
                    <a:pt x="51652"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0" y="-57150"/>
              <a:ext cx="1998481"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Videosorveglianza e sicurezza urbana</a:t>
              </a:r>
            </a:p>
          </p:txBody>
        </p:sp>
      </p:grpSp>
      <p:grpSp>
        <p:nvGrpSpPr>
          <p:cNvPr id="56" name="Group 56"/>
          <p:cNvGrpSpPr/>
          <p:nvPr/>
        </p:nvGrpSpPr>
        <p:grpSpPr>
          <a:xfrm>
            <a:off x="9144000" y="7815121"/>
            <a:ext cx="7193209" cy="660930"/>
            <a:chOff x="0" y="0"/>
            <a:chExt cx="2315891" cy="212790"/>
          </a:xfrm>
        </p:grpSpPr>
        <p:sp>
          <p:nvSpPr>
            <p:cNvPr id="57" name="Freeform 57"/>
            <p:cNvSpPr/>
            <p:nvPr/>
          </p:nvSpPr>
          <p:spPr>
            <a:xfrm>
              <a:off x="0" y="0"/>
              <a:ext cx="2315891" cy="212790"/>
            </a:xfrm>
            <a:custGeom>
              <a:avLst/>
              <a:gdLst/>
              <a:ahLst/>
              <a:cxnLst/>
              <a:rect l="l" t="t" r="r" b="b"/>
              <a:pathLst>
                <a:path w="2315891" h="212790">
                  <a:moveTo>
                    <a:pt x="44573" y="0"/>
                  </a:moveTo>
                  <a:lnTo>
                    <a:pt x="2271318" y="0"/>
                  </a:lnTo>
                  <a:cubicBezTo>
                    <a:pt x="2283139" y="0"/>
                    <a:pt x="2294477" y="4696"/>
                    <a:pt x="2302836" y="13055"/>
                  </a:cubicBezTo>
                  <a:cubicBezTo>
                    <a:pt x="2311195" y="21414"/>
                    <a:pt x="2315891" y="32751"/>
                    <a:pt x="2315891" y="44573"/>
                  </a:cubicBezTo>
                  <a:lnTo>
                    <a:pt x="2315891" y="168217"/>
                  </a:lnTo>
                  <a:cubicBezTo>
                    <a:pt x="2315891" y="180038"/>
                    <a:pt x="2311195" y="191376"/>
                    <a:pt x="2302836" y="199735"/>
                  </a:cubicBezTo>
                  <a:cubicBezTo>
                    <a:pt x="2294477" y="208094"/>
                    <a:pt x="2283139" y="212790"/>
                    <a:pt x="2271318" y="212790"/>
                  </a:cubicBezTo>
                  <a:lnTo>
                    <a:pt x="44573" y="212790"/>
                  </a:lnTo>
                  <a:cubicBezTo>
                    <a:pt x="32751" y="212790"/>
                    <a:pt x="21414" y="208094"/>
                    <a:pt x="13055" y="199735"/>
                  </a:cubicBezTo>
                  <a:cubicBezTo>
                    <a:pt x="4696" y="191376"/>
                    <a:pt x="0" y="180038"/>
                    <a:pt x="0" y="168217"/>
                  </a:cubicBezTo>
                  <a:lnTo>
                    <a:pt x="0" y="44573"/>
                  </a:lnTo>
                  <a:cubicBezTo>
                    <a:pt x="0" y="32751"/>
                    <a:pt x="4696" y="21414"/>
                    <a:pt x="13055" y="13055"/>
                  </a:cubicBezTo>
                  <a:cubicBezTo>
                    <a:pt x="21414" y="4696"/>
                    <a:pt x="32751" y="0"/>
                    <a:pt x="44573"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0" y="-57150"/>
              <a:ext cx="2315891"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Tracciamento dei clienti e analisi comportamentale</a:t>
              </a:r>
            </a:p>
          </p:txBody>
        </p:sp>
      </p:grpSp>
      <p:grpSp>
        <p:nvGrpSpPr>
          <p:cNvPr id="59" name="Group 59"/>
          <p:cNvGrpSpPr/>
          <p:nvPr/>
        </p:nvGrpSpPr>
        <p:grpSpPr>
          <a:xfrm>
            <a:off x="9144000" y="8657026"/>
            <a:ext cx="7994172" cy="660930"/>
            <a:chOff x="0" y="0"/>
            <a:chExt cx="2573765" cy="212790"/>
          </a:xfrm>
        </p:grpSpPr>
        <p:sp>
          <p:nvSpPr>
            <p:cNvPr id="60" name="Freeform 60"/>
            <p:cNvSpPr/>
            <p:nvPr/>
          </p:nvSpPr>
          <p:spPr>
            <a:xfrm>
              <a:off x="0" y="0"/>
              <a:ext cx="2573765" cy="212790"/>
            </a:xfrm>
            <a:custGeom>
              <a:avLst/>
              <a:gdLst/>
              <a:ahLst/>
              <a:cxnLst/>
              <a:rect l="l" t="t" r="r" b="b"/>
              <a:pathLst>
                <a:path w="2573765" h="212790">
                  <a:moveTo>
                    <a:pt x="40107" y="0"/>
                  </a:moveTo>
                  <a:lnTo>
                    <a:pt x="2533658" y="0"/>
                  </a:lnTo>
                  <a:cubicBezTo>
                    <a:pt x="2544295" y="0"/>
                    <a:pt x="2554496" y="4226"/>
                    <a:pt x="2562018" y="11747"/>
                  </a:cubicBezTo>
                  <a:cubicBezTo>
                    <a:pt x="2569539" y="19269"/>
                    <a:pt x="2573765" y="29470"/>
                    <a:pt x="2573765" y="40107"/>
                  </a:cubicBezTo>
                  <a:lnTo>
                    <a:pt x="2573765" y="172683"/>
                  </a:lnTo>
                  <a:cubicBezTo>
                    <a:pt x="2573765" y="183320"/>
                    <a:pt x="2569539" y="193521"/>
                    <a:pt x="2562018" y="201043"/>
                  </a:cubicBezTo>
                  <a:cubicBezTo>
                    <a:pt x="2554496" y="208564"/>
                    <a:pt x="2544295" y="212790"/>
                    <a:pt x="2533658" y="212790"/>
                  </a:cubicBezTo>
                  <a:lnTo>
                    <a:pt x="40107" y="212790"/>
                  </a:lnTo>
                  <a:cubicBezTo>
                    <a:pt x="29470" y="212790"/>
                    <a:pt x="19269" y="208564"/>
                    <a:pt x="11747" y="201043"/>
                  </a:cubicBezTo>
                  <a:cubicBezTo>
                    <a:pt x="4226" y="193521"/>
                    <a:pt x="0" y="183320"/>
                    <a:pt x="0" y="172683"/>
                  </a:cubicBezTo>
                  <a:lnTo>
                    <a:pt x="0" y="40107"/>
                  </a:lnTo>
                  <a:cubicBezTo>
                    <a:pt x="0" y="29470"/>
                    <a:pt x="4226" y="19269"/>
                    <a:pt x="11747" y="11747"/>
                  </a:cubicBezTo>
                  <a:cubicBezTo>
                    <a:pt x="19269" y="4226"/>
                    <a:pt x="29470" y="0"/>
                    <a:pt x="40107"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0" y="-57150"/>
              <a:ext cx="2573765" cy="269940"/>
            </a:xfrm>
            <a:prstGeom prst="rect">
              <a:avLst/>
            </a:prstGeom>
          </p:spPr>
          <p:txBody>
            <a:bodyPr lIns="50800" tIns="50800" rIns="50800" bIns="50800" rtlCol="0" anchor="ctr"/>
            <a:lstStyle/>
            <a:p>
              <a:pPr algn="l">
                <a:lnSpc>
                  <a:spcPts val="2799"/>
                </a:lnSpc>
              </a:pPr>
              <a:r>
                <a:rPr lang="en-US" sz="1999">
                  <a:solidFill>
                    <a:srgbClr val="FFFFFF"/>
                  </a:solidFill>
                  <a:latin typeface="Poppins"/>
                  <a:ea typeface="Poppins"/>
                  <a:cs typeface="Poppins"/>
                  <a:sym typeface="Poppins"/>
                </a:rPr>
                <a:t>    Organizzazione automatica delle foto</a:t>
              </a:r>
            </a:p>
          </p:txBody>
        </p:sp>
      </p:grpSp>
      <p:grpSp>
        <p:nvGrpSpPr>
          <p:cNvPr id="62" name="Group 62"/>
          <p:cNvGrpSpPr/>
          <p:nvPr/>
        </p:nvGrpSpPr>
        <p:grpSpPr>
          <a:xfrm>
            <a:off x="5485468" y="852228"/>
            <a:ext cx="7317064" cy="352944"/>
            <a:chOff x="0" y="0"/>
            <a:chExt cx="9756086" cy="470592"/>
          </a:xfrm>
        </p:grpSpPr>
        <p:sp>
          <p:nvSpPr>
            <p:cNvPr id="63" name="AutoShape 63"/>
            <p:cNvSpPr/>
            <p:nvPr/>
          </p:nvSpPr>
          <p:spPr>
            <a:xfrm>
              <a:off x="0" y="235296"/>
              <a:ext cx="1623666"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64" name="Group 64"/>
            <p:cNvGrpSpPr/>
            <p:nvPr/>
          </p:nvGrpSpPr>
          <p:grpSpPr>
            <a:xfrm>
              <a:off x="0" y="55975"/>
              <a:ext cx="358642" cy="358642"/>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6" name="TextBox 6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67" name="AutoShape 67"/>
            <p:cNvSpPr/>
            <p:nvPr/>
          </p:nvSpPr>
          <p:spPr>
            <a:xfrm>
              <a:off x="1802988" y="235296"/>
              <a:ext cx="7826151"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68" name="Group 68"/>
            <p:cNvGrpSpPr/>
            <p:nvPr/>
          </p:nvGrpSpPr>
          <p:grpSpPr>
            <a:xfrm>
              <a:off x="721336" y="55975"/>
              <a:ext cx="358642" cy="358642"/>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388370" y="0"/>
              <a:ext cx="470592" cy="470592"/>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4" name="Group 74"/>
            <p:cNvGrpSpPr/>
            <p:nvPr/>
          </p:nvGrpSpPr>
          <p:grpSpPr>
            <a:xfrm>
              <a:off x="1444345" y="55975"/>
              <a:ext cx="358642" cy="358642"/>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2167354" y="55975"/>
              <a:ext cx="358642" cy="358642"/>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79" name="TextBox 7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0" name="Group 80"/>
            <p:cNvGrpSpPr/>
            <p:nvPr/>
          </p:nvGrpSpPr>
          <p:grpSpPr>
            <a:xfrm>
              <a:off x="2890363" y="55975"/>
              <a:ext cx="358642" cy="358642"/>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82" name="TextBox 8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3" name="Group 83"/>
            <p:cNvGrpSpPr/>
            <p:nvPr/>
          </p:nvGrpSpPr>
          <p:grpSpPr>
            <a:xfrm>
              <a:off x="3613372" y="55975"/>
              <a:ext cx="358642" cy="358642"/>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85" name="TextBox 8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6" name="Group 86"/>
            <p:cNvGrpSpPr/>
            <p:nvPr/>
          </p:nvGrpSpPr>
          <p:grpSpPr>
            <a:xfrm>
              <a:off x="4336381" y="55975"/>
              <a:ext cx="358642" cy="358642"/>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88" name="TextBox 8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9" name="Group 89"/>
            <p:cNvGrpSpPr/>
            <p:nvPr/>
          </p:nvGrpSpPr>
          <p:grpSpPr>
            <a:xfrm>
              <a:off x="5059390" y="55975"/>
              <a:ext cx="358642" cy="358642"/>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1" name="TextBox 9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2" name="Group 92"/>
            <p:cNvGrpSpPr/>
            <p:nvPr/>
          </p:nvGrpSpPr>
          <p:grpSpPr>
            <a:xfrm>
              <a:off x="5782399" y="55975"/>
              <a:ext cx="358642" cy="358642"/>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4" name="TextBox 9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5" name="Group 95"/>
            <p:cNvGrpSpPr/>
            <p:nvPr/>
          </p:nvGrpSpPr>
          <p:grpSpPr>
            <a:xfrm>
              <a:off x="6505407" y="55975"/>
              <a:ext cx="358642" cy="358642"/>
              <a:chOff x="0" y="0"/>
              <a:chExt cx="812800" cy="812800"/>
            </a:xfrm>
          </p:grpSpPr>
          <p:sp>
            <p:nvSpPr>
              <p:cNvPr id="96" name="Freeform 9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7" name="TextBox 9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8" name="Group 98"/>
            <p:cNvGrpSpPr/>
            <p:nvPr/>
          </p:nvGrpSpPr>
          <p:grpSpPr>
            <a:xfrm>
              <a:off x="7228416" y="55975"/>
              <a:ext cx="358642" cy="358642"/>
              <a:chOff x="0" y="0"/>
              <a:chExt cx="812800" cy="812800"/>
            </a:xfrm>
          </p:grpSpPr>
          <p:sp>
            <p:nvSpPr>
              <p:cNvPr id="99" name="Freeform 9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0" name="TextBox 10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1" name="Group 101"/>
            <p:cNvGrpSpPr/>
            <p:nvPr/>
          </p:nvGrpSpPr>
          <p:grpSpPr>
            <a:xfrm>
              <a:off x="7951425" y="55975"/>
              <a:ext cx="358642" cy="358642"/>
              <a:chOff x="0" y="0"/>
              <a:chExt cx="812800" cy="812800"/>
            </a:xfrm>
          </p:grpSpPr>
          <p:sp>
            <p:nvSpPr>
              <p:cNvPr id="102" name="Freeform 10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3" name="TextBox 10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4" name="Group 104"/>
            <p:cNvGrpSpPr/>
            <p:nvPr/>
          </p:nvGrpSpPr>
          <p:grpSpPr>
            <a:xfrm>
              <a:off x="8674434" y="55975"/>
              <a:ext cx="358642" cy="35864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6" name="TextBox 10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7" name="Group 107"/>
            <p:cNvGrpSpPr/>
            <p:nvPr/>
          </p:nvGrpSpPr>
          <p:grpSpPr>
            <a:xfrm>
              <a:off x="9397443" y="55975"/>
              <a:ext cx="358642" cy="358642"/>
              <a:chOff x="0" y="0"/>
              <a:chExt cx="812800" cy="812800"/>
            </a:xfrm>
          </p:grpSpPr>
          <p:sp>
            <p:nvSpPr>
              <p:cNvPr id="108" name="Freeform 10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9" name="TextBox 10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870188" y="1984584"/>
            <a:ext cx="321025" cy="32102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5494030" y="3221562"/>
            <a:ext cx="881574" cy="8815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621905" y="3349437"/>
            <a:ext cx="625825" cy="6258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324691" y="608313"/>
            <a:ext cx="881574" cy="8815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452565" y="736188"/>
            <a:ext cx="625825" cy="625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5934817" y="1984584"/>
            <a:ext cx="321025" cy="3210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7172559" y="3127098"/>
            <a:ext cx="321025" cy="3210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7924368" y="3662349"/>
            <a:ext cx="321025" cy="32102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5485468" y="852228"/>
            <a:ext cx="7317064" cy="352944"/>
            <a:chOff x="0" y="0"/>
            <a:chExt cx="9756086" cy="470592"/>
          </a:xfrm>
        </p:grpSpPr>
        <p:sp>
          <p:nvSpPr>
            <p:cNvPr id="27" name="AutoShape 27"/>
            <p:cNvSpPr/>
            <p:nvPr/>
          </p:nvSpPr>
          <p:spPr>
            <a:xfrm>
              <a:off x="358642" y="235296"/>
              <a:ext cx="1988033"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28" name="Group 28"/>
            <p:cNvGrpSpPr/>
            <p:nvPr/>
          </p:nvGrpSpPr>
          <p:grpSpPr>
            <a:xfrm>
              <a:off x="0" y="55975"/>
              <a:ext cx="358642" cy="35864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1" name="AutoShape 31"/>
            <p:cNvSpPr/>
            <p:nvPr/>
          </p:nvSpPr>
          <p:spPr>
            <a:xfrm>
              <a:off x="2525997" y="235296"/>
              <a:ext cx="7050768"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32" name="Group 32"/>
            <p:cNvGrpSpPr/>
            <p:nvPr/>
          </p:nvGrpSpPr>
          <p:grpSpPr>
            <a:xfrm>
              <a:off x="721336" y="55975"/>
              <a:ext cx="358642" cy="35864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1444345" y="55975"/>
              <a:ext cx="358642" cy="358642"/>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2111379" y="0"/>
              <a:ext cx="470592" cy="47059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2167354" y="55975"/>
              <a:ext cx="358642" cy="358642"/>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2890363" y="55975"/>
              <a:ext cx="358642" cy="358642"/>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3613372" y="55975"/>
              <a:ext cx="358642" cy="358642"/>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4336381" y="55975"/>
              <a:ext cx="358642" cy="358642"/>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059390" y="55975"/>
              <a:ext cx="358642" cy="35864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5782399" y="55975"/>
              <a:ext cx="358642" cy="358642"/>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6505407" y="55975"/>
              <a:ext cx="358642" cy="358642"/>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7228416" y="55975"/>
              <a:ext cx="358642" cy="358642"/>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7951425" y="55975"/>
              <a:ext cx="358642" cy="358642"/>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8674434" y="55975"/>
              <a:ext cx="358642" cy="358642"/>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9397443" y="55975"/>
              <a:ext cx="358642" cy="358642"/>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grpSp>
        <p:nvGrpSpPr>
          <p:cNvPr id="74" name="Group 74"/>
          <p:cNvGrpSpPr/>
          <p:nvPr/>
        </p:nvGrpSpPr>
        <p:grpSpPr>
          <a:xfrm>
            <a:off x="9551139" y="1841229"/>
            <a:ext cx="8161375" cy="2571739"/>
            <a:chOff x="0" y="0"/>
            <a:chExt cx="2627597" cy="827985"/>
          </a:xfrm>
        </p:grpSpPr>
        <p:sp>
          <p:nvSpPr>
            <p:cNvPr id="75" name="Freeform 75"/>
            <p:cNvSpPr/>
            <p:nvPr/>
          </p:nvSpPr>
          <p:spPr>
            <a:xfrm>
              <a:off x="0" y="0"/>
              <a:ext cx="2627597" cy="827985"/>
            </a:xfrm>
            <a:custGeom>
              <a:avLst/>
              <a:gdLst/>
              <a:ahLst/>
              <a:cxnLst/>
              <a:rect l="l" t="t" r="r" b="b"/>
              <a:pathLst>
                <a:path w="2627597" h="827985">
                  <a:moveTo>
                    <a:pt x="39285" y="0"/>
                  </a:moveTo>
                  <a:lnTo>
                    <a:pt x="2588312" y="0"/>
                  </a:lnTo>
                  <a:cubicBezTo>
                    <a:pt x="2610008" y="0"/>
                    <a:pt x="2627597" y="17589"/>
                    <a:pt x="2627597" y="39285"/>
                  </a:cubicBezTo>
                  <a:lnTo>
                    <a:pt x="2627597" y="788700"/>
                  </a:lnTo>
                  <a:cubicBezTo>
                    <a:pt x="2627597" y="799119"/>
                    <a:pt x="2623458" y="809111"/>
                    <a:pt x="2616091" y="816478"/>
                  </a:cubicBezTo>
                  <a:cubicBezTo>
                    <a:pt x="2608723" y="823846"/>
                    <a:pt x="2598731" y="827985"/>
                    <a:pt x="2588312" y="827985"/>
                  </a:cubicBezTo>
                  <a:lnTo>
                    <a:pt x="39285" y="827985"/>
                  </a:lnTo>
                  <a:cubicBezTo>
                    <a:pt x="28866" y="827985"/>
                    <a:pt x="18874" y="823846"/>
                    <a:pt x="11506" y="816478"/>
                  </a:cubicBezTo>
                  <a:cubicBezTo>
                    <a:pt x="4139" y="809111"/>
                    <a:pt x="0" y="799119"/>
                    <a:pt x="0" y="788700"/>
                  </a:cubicBezTo>
                  <a:lnTo>
                    <a:pt x="0" y="39285"/>
                  </a:lnTo>
                  <a:cubicBezTo>
                    <a:pt x="0" y="28866"/>
                    <a:pt x="4139" y="18874"/>
                    <a:pt x="11506" y="11506"/>
                  </a:cubicBezTo>
                  <a:cubicBezTo>
                    <a:pt x="18874" y="4139"/>
                    <a:pt x="28866" y="0"/>
                    <a:pt x="39285"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0" y="-57150"/>
              <a:ext cx="2627597" cy="885135"/>
            </a:xfrm>
            <a:prstGeom prst="rect">
              <a:avLst/>
            </a:prstGeom>
          </p:spPr>
          <p:txBody>
            <a:bodyPr lIns="50800" tIns="50800" rIns="50800" bIns="50800" rtlCol="0" anchor="ctr"/>
            <a:lstStyle/>
            <a:p>
              <a:pPr algn="ctr">
                <a:lnSpc>
                  <a:spcPts val="2799"/>
                </a:lnSpc>
              </a:pPr>
              <a:endParaRPr/>
            </a:p>
          </p:txBody>
        </p:sp>
      </p:grpSp>
      <p:grpSp>
        <p:nvGrpSpPr>
          <p:cNvPr id="77" name="Group 77"/>
          <p:cNvGrpSpPr/>
          <p:nvPr/>
        </p:nvGrpSpPr>
        <p:grpSpPr>
          <a:xfrm>
            <a:off x="9831856" y="2062557"/>
            <a:ext cx="2124826" cy="2129083"/>
            <a:chOff x="0" y="0"/>
            <a:chExt cx="1138696" cy="1140978"/>
          </a:xfrm>
        </p:grpSpPr>
        <p:sp>
          <p:nvSpPr>
            <p:cNvPr id="78" name="Freeform 78"/>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2"/>
              <a:stretch>
                <a:fillRect l="-100" r="-100"/>
              </a:stretch>
            </a:blipFill>
          </p:spPr>
          <p:txBody>
            <a:bodyPr/>
            <a:lstStyle/>
            <a:p>
              <a:endParaRPr lang="it-IT"/>
            </a:p>
          </p:txBody>
        </p:sp>
      </p:grpSp>
      <p:grpSp>
        <p:nvGrpSpPr>
          <p:cNvPr id="79" name="Group 79"/>
          <p:cNvGrpSpPr/>
          <p:nvPr/>
        </p:nvGrpSpPr>
        <p:grpSpPr>
          <a:xfrm>
            <a:off x="15260561" y="4760017"/>
            <a:ext cx="2124826" cy="2129083"/>
            <a:chOff x="0" y="0"/>
            <a:chExt cx="1138696" cy="1140978"/>
          </a:xfrm>
        </p:grpSpPr>
        <p:sp>
          <p:nvSpPr>
            <p:cNvPr id="80" name="Freeform 80"/>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3"/>
              <a:stretch>
                <a:fillRect l="-100" r="-100"/>
              </a:stretch>
            </a:blipFill>
          </p:spPr>
          <p:txBody>
            <a:bodyPr/>
            <a:lstStyle/>
            <a:p>
              <a:endParaRPr lang="it-IT"/>
            </a:p>
          </p:txBody>
        </p:sp>
      </p:grpSp>
      <p:grpSp>
        <p:nvGrpSpPr>
          <p:cNvPr id="81" name="Group 81"/>
          <p:cNvGrpSpPr/>
          <p:nvPr/>
        </p:nvGrpSpPr>
        <p:grpSpPr>
          <a:xfrm>
            <a:off x="9685629" y="7236149"/>
            <a:ext cx="8161375" cy="2571739"/>
            <a:chOff x="0" y="0"/>
            <a:chExt cx="2627597" cy="827985"/>
          </a:xfrm>
        </p:grpSpPr>
        <p:sp>
          <p:nvSpPr>
            <p:cNvPr id="82" name="Freeform 82"/>
            <p:cNvSpPr/>
            <p:nvPr/>
          </p:nvSpPr>
          <p:spPr>
            <a:xfrm>
              <a:off x="0" y="0"/>
              <a:ext cx="2627597" cy="827985"/>
            </a:xfrm>
            <a:custGeom>
              <a:avLst/>
              <a:gdLst/>
              <a:ahLst/>
              <a:cxnLst/>
              <a:rect l="l" t="t" r="r" b="b"/>
              <a:pathLst>
                <a:path w="2627597" h="827985">
                  <a:moveTo>
                    <a:pt x="39285" y="0"/>
                  </a:moveTo>
                  <a:lnTo>
                    <a:pt x="2588312" y="0"/>
                  </a:lnTo>
                  <a:cubicBezTo>
                    <a:pt x="2610008" y="0"/>
                    <a:pt x="2627597" y="17589"/>
                    <a:pt x="2627597" y="39285"/>
                  </a:cubicBezTo>
                  <a:lnTo>
                    <a:pt x="2627597" y="788700"/>
                  </a:lnTo>
                  <a:cubicBezTo>
                    <a:pt x="2627597" y="799119"/>
                    <a:pt x="2623458" y="809111"/>
                    <a:pt x="2616091" y="816478"/>
                  </a:cubicBezTo>
                  <a:cubicBezTo>
                    <a:pt x="2608723" y="823846"/>
                    <a:pt x="2598731" y="827985"/>
                    <a:pt x="2588312" y="827985"/>
                  </a:cubicBezTo>
                  <a:lnTo>
                    <a:pt x="39285" y="827985"/>
                  </a:lnTo>
                  <a:cubicBezTo>
                    <a:pt x="28866" y="827985"/>
                    <a:pt x="18874" y="823846"/>
                    <a:pt x="11506" y="816478"/>
                  </a:cubicBezTo>
                  <a:cubicBezTo>
                    <a:pt x="4139" y="809111"/>
                    <a:pt x="0" y="799119"/>
                    <a:pt x="0" y="788700"/>
                  </a:cubicBezTo>
                  <a:lnTo>
                    <a:pt x="0" y="39285"/>
                  </a:lnTo>
                  <a:cubicBezTo>
                    <a:pt x="0" y="28866"/>
                    <a:pt x="4139" y="18874"/>
                    <a:pt x="11506" y="11506"/>
                  </a:cubicBezTo>
                  <a:cubicBezTo>
                    <a:pt x="18874" y="4139"/>
                    <a:pt x="28866" y="0"/>
                    <a:pt x="39285"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3" name="TextBox 83"/>
            <p:cNvSpPr txBox="1"/>
            <p:nvPr/>
          </p:nvSpPr>
          <p:spPr>
            <a:xfrm>
              <a:off x="0" y="-57150"/>
              <a:ext cx="2627597" cy="885135"/>
            </a:xfrm>
            <a:prstGeom prst="rect">
              <a:avLst/>
            </a:prstGeom>
          </p:spPr>
          <p:txBody>
            <a:bodyPr lIns="50800" tIns="50800" rIns="50800" bIns="50800" rtlCol="0" anchor="ctr"/>
            <a:lstStyle/>
            <a:p>
              <a:pPr algn="ctr">
                <a:lnSpc>
                  <a:spcPts val="2799"/>
                </a:lnSpc>
              </a:pPr>
              <a:endParaRPr/>
            </a:p>
          </p:txBody>
        </p:sp>
      </p:grpSp>
      <p:grpSp>
        <p:nvGrpSpPr>
          <p:cNvPr id="84" name="Group 84"/>
          <p:cNvGrpSpPr/>
          <p:nvPr/>
        </p:nvGrpSpPr>
        <p:grpSpPr>
          <a:xfrm>
            <a:off x="9937512" y="7496252"/>
            <a:ext cx="2124826" cy="2129083"/>
            <a:chOff x="0" y="0"/>
            <a:chExt cx="1138696" cy="1140978"/>
          </a:xfrm>
        </p:grpSpPr>
        <p:sp>
          <p:nvSpPr>
            <p:cNvPr id="85" name="Freeform 85"/>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4"/>
              <a:stretch>
                <a:fillRect l="-100" r="-100"/>
              </a:stretch>
            </a:blipFill>
          </p:spPr>
          <p:txBody>
            <a:bodyPr/>
            <a:lstStyle/>
            <a:p>
              <a:endParaRPr lang="it-IT"/>
            </a:p>
          </p:txBody>
        </p:sp>
      </p:grpSp>
      <p:sp>
        <p:nvSpPr>
          <p:cNvPr id="86" name="TextBox 86"/>
          <p:cNvSpPr txBox="1"/>
          <p:nvPr/>
        </p:nvSpPr>
        <p:spPr>
          <a:xfrm>
            <a:off x="1028700" y="1689912"/>
            <a:ext cx="6841488" cy="2213233"/>
          </a:xfrm>
          <a:prstGeom prst="rect">
            <a:avLst/>
          </a:prstGeom>
        </p:spPr>
        <p:txBody>
          <a:bodyPr lIns="0" tIns="0" rIns="0" bIns="0" rtlCol="0" anchor="t">
            <a:spAutoFit/>
          </a:bodyPr>
          <a:lstStyle/>
          <a:p>
            <a:pPr algn="l">
              <a:lnSpc>
                <a:spcPts val="5642"/>
              </a:lnSpc>
            </a:pPr>
            <a:r>
              <a:rPr lang="en-US" sz="5273" b="1">
                <a:solidFill>
                  <a:srgbClr val="FFFFFF"/>
                </a:solidFill>
                <a:latin typeface="Poppins Bold"/>
                <a:ea typeface="Poppins Bold"/>
                <a:cs typeface="Poppins Bold"/>
                <a:sym typeface="Poppins Bold"/>
              </a:rPr>
              <a:t>Tecnologie avanzate nella face recognition</a:t>
            </a:r>
          </a:p>
        </p:txBody>
      </p:sp>
      <p:grpSp>
        <p:nvGrpSpPr>
          <p:cNvPr id="87" name="Group 87"/>
          <p:cNvGrpSpPr/>
          <p:nvPr/>
        </p:nvGrpSpPr>
        <p:grpSpPr>
          <a:xfrm>
            <a:off x="3587115" y="1417274"/>
            <a:ext cx="321025" cy="321025"/>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9" name="TextBox 8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0" name="Group 90"/>
          <p:cNvGrpSpPr/>
          <p:nvPr/>
        </p:nvGrpSpPr>
        <p:grpSpPr>
          <a:xfrm>
            <a:off x="3185026" y="3936560"/>
            <a:ext cx="321025" cy="321025"/>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2" name="TextBox 9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3" name="Group 93"/>
          <p:cNvGrpSpPr/>
          <p:nvPr/>
        </p:nvGrpSpPr>
        <p:grpSpPr>
          <a:xfrm>
            <a:off x="536484" y="2465979"/>
            <a:ext cx="321025" cy="321025"/>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5" name="TextBox 9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6" name="Group 96"/>
          <p:cNvGrpSpPr/>
          <p:nvPr/>
        </p:nvGrpSpPr>
        <p:grpSpPr>
          <a:xfrm>
            <a:off x="439741" y="4695734"/>
            <a:ext cx="8161375" cy="2571739"/>
            <a:chOff x="0" y="0"/>
            <a:chExt cx="2627597" cy="827985"/>
          </a:xfrm>
        </p:grpSpPr>
        <p:sp>
          <p:nvSpPr>
            <p:cNvPr id="97" name="Freeform 97"/>
            <p:cNvSpPr/>
            <p:nvPr/>
          </p:nvSpPr>
          <p:spPr>
            <a:xfrm>
              <a:off x="0" y="0"/>
              <a:ext cx="2627597" cy="827985"/>
            </a:xfrm>
            <a:custGeom>
              <a:avLst/>
              <a:gdLst/>
              <a:ahLst/>
              <a:cxnLst/>
              <a:rect l="l" t="t" r="r" b="b"/>
              <a:pathLst>
                <a:path w="2627597" h="827985">
                  <a:moveTo>
                    <a:pt x="39285" y="0"/>
                  </a:moveTo>
                  <a:lnTo>
                    <a:pt x="2588312" y="0"/>
                  </a:lnTo>
                  <a:cubicBezTo>
                    <a:pt x="2610008" y="0"/>
                    <a:pt x="2627597" y="17589"/>
                    <a:pt x="2627597" y="39285"/>
                  </a:cubicBezTo>
                  <a:lnTo>
                    <a:pt x="2627597" y="788700"/>
                  </a:lnTo>
                  <a:cubicBezTo>
                    <a:pt x="2627597" y="799119"/>
                    <a:pt x="2623458" y="809111"/>
                    <a:pt x="2616091" y="816478"/>
                  </a:cubicBezTo>
                  <a:cubicBezTo>
                    <a:pt x="2608723" y="823846"/>
                    <a:pt x="2598731" y="827985"/>
                    <a:pt x="2588312" y="827985"/>
                  </a:cubicBezTo>
                  <a:lnTo>
                    <a:pt x="39285" y="827985"/>
                  </a:lnTo>
                  <a:cubicBezTo>
                    <a:pt x="28866" y="827985"/>
                    <a:pt x="18874" y="823846"/>
                    <a:pt x="11506" y="816478"/>
                  </a:cubicBezTo>
                  <a:cubicBezTo>
                    <a:pt x="4139" y="809111"/>
                    <a:pt x="0" y="799119"/>
                    <a:pt x="0" y="788700"/>
                  </a:cubicBezTo>
                  <a:lnTo>
                    <a:pt x="0" y="39285"/>
                  </a:lnTo>
                  <a:cubicBezTo>
                    <a:pt x="0" y="28866"/>
                    <a:pt x="4139" y="18874"/>
                    <a:pt x="11506" y="11506"/>
                  </a:cubicBezTo>
                  <a:cubicBezTo>
                    <a:pt x="18874" y="4139"/>
                    <a:pt x="28866" y="0"/>
                    <a:pt x="39285"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8" name="TextBox 98"/>
            <p:cNvSpPr txBox="1"/>
            <p:nvPr/>
          </p:nvSpPr>
          <p:spPr>
            <a:xfrm>
              <a:off x="0" y="-57150"/>
              <a:ext cx="2627597" cy="885135"/>
            </a:xfrm>
            <a:prstGeom prst="rect">
              <a:avLst/>
            </a:prstGeom>
          </p:spPr>
          <p:txBody>
            <a:bodyPr lIns="50800" tIns="50800" rIns="50800" bIns="50800" rtlCol="0" anchor="ctr"/>
            <a:lstStyle/>
            <a:p>
              <a:pPr algn="ctr">
                <a:lnSpc>
                  <a:spcPts val="2799"/>
                </a:lnSpc>
              </a:pPr>
              <a:endParaRPr/>
            </a:p>
          </p:txBody>
        </p:sp>
      </p:grpSp>
      <p:grpSp>
        <p:nvGrpSpPr>
          <p:cNvPr id="99" name="Group 99"/>
          <p:cNvGrpSpPr/>
          <p:nvPr/>
        </p:nvGrpSpPr>
        <p:grpSpPr>
          <a:xfrm>
            <a:off x="696997" y="4941422"/>
            <a:ext cx="2124826" cy="2129083"/>
            <a:chOff x="0" y="0"/>
            <a:chExt cx="1138696" cy="1140978"/>
          </a:xfrm>
        </p:grpSpPr>
        <p:sp>
          <p:nvSpPr>
            <p:cNvPr id="100" name="Freeform 100"/>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5"/>
              <a:stretch>
                <a:fillRect l="-100" r="-100"/>
              </a:stretch>
            </a:blipFill>
          </p:spPr>
          <p:txBody>
            <a:bodyPr/>
            <a:lstStyle/>
            <a:p>
              <a:endParaRPr lang="it-IT"/>
            </a:p>
          </p:txBody>
        </p:sp>
      </p:grpSp>
      <p:grpSp>
        <p:nvGrpSpPr>
          <p:cNvPr id="101" name="Group 101"/>
          <p:cNvGrpSpPr/>
          <p:nvPr/>
        </p:nvGrpSpPr>
        <p:grpSpPr>
          <a:xfrm>
            <a:off x="6270659" y="7497168"/>
            <a:ext cx="2124826" cy="2129083"/>
            <a:chOff x="0" y="0"/>
            <a:chExt cx="1138696" cy="1140978"/>
          </a:xfrm>
        </p:grpSpPr>
        <p:sp>
          <p:nvSpPr>
            <p:cNvPr id="102" name="Freeform 102"/>
            <p:cNvSpPr/>
            <p:nvPr/>
          </p:nvSpPr>
          <p:spPr>
            <a:xfrm>
              <a:off x="0" y="0"/>
              <a:ext cx="1138696" cy="1140978"/>
            </a:xfrm>
            <a:custGeom>
              <a:avLst/>
              <a:gdLst/>
              <a:ahLst/>
              <a:cxnLst/>
              <a:rect l="l" t="t" r="r" b="b"/>
              <a:pathLst>
                <a:path w="1138696" h="1140978">
                  <a:moveTo>
                    <a:pt x="83802" y="0"/>
                  </a:moveTo>
                  <a:lnTo>
                    <a:pt x="1054894" y="0"/>
                  </a:lnTo>
                  <a:cubicBezTo>
                    <a:pt x="1101177" y="0"/>
                    <a:pt x="1138696" y="37519"/>
                    <a:pt x="1138696" y="83802"/>
                  </a:cubicBezTo>
                  <a:lnTo>
                    <a:pt x="1138696" y="1057176"/>
                  </a:lnTo>
                  <a:cubicBezTo>
                    <a:pt x="1138696" y="1103458"/>
                    <a:pt x="1101177" y="1140978"/>
                    <a:pt x="1054894" y="1140978"/>
                  </a:cubicBezTo>
                  <a:lnTo>
                    <a:pt x="83802" y="1140978"/>
                  </a:lnTo>
                  <a:cubicBezTo>
                    <a:pt x="37519" y="1140978"/>
                    <a:pt x="0" y="1103458"/>
                    <a:pt x="0" y="1057176"/>
                  </a:cubicBezTo>
                  <a:lnTo>
                    <a:pt x="0" y="83802"/>
                  </a:lnTo>
                  <a:cubicBezTo>
                    <a:pt x="0" y="37519"/>
                    <a:pt x="37519" y="0"/>
                    <a:pt x="83802" y="0"/>
                  </a:cubicBezTo>
                  <a:close/>
                </a:path>
              </a:pathLst>
            </a:custGeom>
            <a:blipFill>
              <a:blip r:embed="rId6"/>
              <a:stretch>
                <a:fillRect l="-100" r="-100"/>
              </a:stretch>
            </a:blipFill>
          </p:spPr>
          <p:txBody>
            <a:bodyPr/>
            <a:lstStyle/>
            <a:p>
              <a:endParaRPr lang="it-IT"/>
            </a:p>
          </p:txBody>
        </p:sp>
      </p:grpSp>
      <p:sp>
        <p:nvSpPr>
          <p:cNvPr id="103" name="TextBox 103"/>
          <p:cNvSpPr txBox="1"/>
          <p:nvPr/>
        </p:nvSpPr>
        <p:spPr>
          <a:xfrm>
            <a:off x="12375521" y="7688584"/>
            <a:ext cx="4883779" cy="1631951"/>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Analisi del calore emesso dal viso per identificare tratti fisiologici unici, utile per distinguere anche gemelli o immagini false.</a:t>
            </a:r>
          </a:p>
        </p:txBody>
      </p:sp>
      <p:sp>
        <p:nvSpPr>
          <p:cNvPr id="104" name="TextBox 104"/>
          <p:cNvSpPr txBox="1"/>
          <p:nvPr/>
        </p:nvSpPr>
        <p:spPr>
          <a:xfrm>
            <a:off x="12238361" y="2253973"/>
            <a:ext cx="5020939" cy="1631951"/>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Proiezione di punti a infrarossi e mappa 3D del volto per un riconoscimento sicuro, anche al buio e resistente a foto e maschere.</a:t>
            </a:r>
          </a:p>
        </p:txBody>
      </p:sp>
      <p:sp>
        <p:nvSpPr>
          <p:cNvPr id="105" name="TextBox 105"/>
          <p:cNvSpPr txBox="1"/>
          <p:nvPr/>
        </p:nvSpPr>
        <p:spPr>
          <a:xfrm>
            <a:off x="10101439" y="4951433"/>
            <a:ext cx="4715971" cy="1631951"/>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Tecnologia di profondità che misura la distanza con impulsi luminosi, creando modelli facciali dettagliati in 3D ad alta precisione.</a:t>
            </a:r>
          </a:p>
        </p:txBody>
      </p:sp>
      <p:sp>
        <p:nvSpPr>
          <p:cNvPr id="106" name="TextBox 106"/>
          <p:cNvSpPr txBox="1"/>
          <p:nvPr/>
        </p:nvSpPr>
        <p:spPr>
          <a:xfrm>
            <a:off x="800903" y="7687668"/>
            <a:ext cx="5155430" cy="1631951"/>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Reti neurali profonde analizzano simultaneamente dati RGB, di profondità e termici per distinguere volti reali da foto, video o maschere.</a:t>
            </a:r>
          </a:p>
        </p:txBody>
      </p:sp>
      <p:sp>
        <p:nvSpPr>
          <p:cNvPr id="107" name="TextBox 107"/>
          <p:cNvSpPr txBox="1"/>
          <p:nvPr/>
        </p:nvSpPr>
        <p:spPr>
          <a:xfrm>
            <a:off x="3037920" y="4903692"/>
            <a:ext cx="5153293" cy="2041525"/>
          </a:xfrm>
          <a:prstGeom prst="rect">
            <a:avLst/>
          </a:prstGeom>
        </p:spPr>
        <p:txBody>
          <a:bodyPr lIns="0" tIns="0" rIns="0" bIns="0" rtlCol="0" anchor="t">
            <a:spAutoFit/>
          </a:bodyPr>
          <a:lstStyle/>
          <a:p>
            <a:pPr algn="just">
              <a:lnSpc>
                <a:spcPts val="3229"/>
              </a:lnSpc>
            </a:pPr>
            <a:r>
              <a:rPr lang="en-US" sz="1899">
                <a:solidFill>
                  <a:srgbClr val="FFFFFF"/>
                </a:solidFill>
                <a:latin typeface="Poppins"/>
                <a:ea typeface="Poppins"/>
                <a:cs typeface="Poppins"/>
                <a:sym typeface="Poppins"/>
              </a:rPr>
              <a:t>Tecniche anti-spoofing multimodali basate su deep learning combinano dati visivi, termici e di profondità per rilevare tentativi di inganno tramite foto, video o maschere.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5859768" y="1950824"/>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5987643" y="2078699"/>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4039483" y="147126"/>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4137514" y="245157"/>
            <a:ext cx="479771" cy="47977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493799" y="1485489"/>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1581423" y="1573113"/>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5411681" y="2001947"/>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0" name="TextBox 50"/>
          <p:cNvSpPr txBox="1"/>
          <p:nvPr/>
        </p:nvSpPr>
        <p:spPr>
          <a:xfrm>
            <a:off x="2206352" y="1740902"/>
            <a:ext cx="13875295"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Riconoscimento umano vs macchina </a:t>
            </a:r>
          </a:p>
        </p:txBody>
      </p:sp>
      <p:grpSp>
        <p:nvGrpSpPr>
          <p:cNvPr id="51" name="Group 51"/>
          <p:cNvGrpSpPr/>
          <p:nvPr/>
        </p:nvGrpSpPr>
        <p:grpSpPr>
          <a:xfrm>
            <a:off x="5212963" y="7137244"/>
            <a:ext cx="881574" cy="881574"/>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3" name="TextBox 5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4" name="Group 54"/>
          <p:cNvGrpSpPr/>
          <p:nvPr/>
        </p:nvGrpSpPr>
        <p:grpSpPr>
          <a:xfrm>
            <a:off x="5340838" y="7265119"/>
            <a:ext cx="625825" cy="625825"/>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7" name="Group 57"/>
          <p:cNvGrpSpPr/>
          <p:nvPr/>
        </p:nvGrpSpPr>
        <p:grpSpPr>
          <a:xfrm>
            <a:off x="4456773" y="9699087"/>
            <a:ext cx="321025" cy="321025"/>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a:off x="704720" y="5143500"/>
            <a:ext cx="321025" cy="321025"/>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3" name="Group 63"/>
          <p:cNvGrpSpPr/>
          <p:nvPr/>
        </p:nvGrpSpPr>
        <p:grpSpPr>
          <a:xfrm>
            <a:off x="1025745" y="868188"/>
            <a:ext cx="321025" cy="32102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5" name="TextBox 6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aphicFrame>
        <p:nvGraphicFramePr>
          <p:cNvPr id="66" name="Table 66"/>
          <p:cNvGraphicFramePr>
            <a:graphicFrameLocks noGrp="1"/>
          </p:cNvGraphicFramePr>
          <p:nvPr/>
        </p:nvGraphicFramePr>
        <p:xfrm>
          <a:off x="1856358" y="2879721"/>
          <a:ext cx="14575285" cy="6065667"/>
        </p:xfrm>
        <a:graphic>
          <a:graphicData uri="http://schemas.openxmlformats.org/drawingml/2006/table">
            <a:tbl>
              <a:tblPr/>
              <a:tblGrid>
                <a:gridCol w="3891965">
                  <a:extLst>
                    <a:ext uri="{9D8B030D-6E8A-4147-A177-3AD203B41FA5}">
                      <a16:colId xmlns:a16="http://schemas.microsoft.com/office/drawing/2014/main" val="20000"/>
                    </a:ext>
                  </a:extLst>
                </a:gridCol>
                <a:gridCol w="5341660">
                  <a:extLst>
                    <a:ext uri="{9D8B030D-6E8A-4147-A177-3AD203B41FA5}">
                      <a16:colId xmlns:a16="http://schemas.microsoft.com/office/drawing/2014/main" val="20001"/>
                    </a:ext>
                  </a:extLst>
                </a:gridCol>
                <a:gridCol w="5341660">
                  <a:extLst>
                    <a:ext uri="{9D8B030D-6E8A-4147-A177-3AD203B41FA5}">
                      <a16:colId xmlns:a16="http://schemas.microsoft.com/office/drawing/2014/main" val="20002"/>
                    </a:ext>
                  </a:extLst>
                </a:gridCol>
              </a:tblGrid>
              <a:tr h="946729">
                <a:tc>
                  <a:txBody>
                    <a:bodyPr/>
                    <a:lstStyle/>
                    <a:p>
                      <a:pPr marL="0" lvl="0" indent="0" algn="ctr">
                        <a:lnSpc>
                          <a:spcPts val="2799"/>
                        </a:lnSpc>
                        <a:spcBef>
                          <a:spcPct val="0"/>
                        </a:spcBef>
                        <a:defRPr/>
                      </a:pPr>
                      <a:r>
                        <a:rPr lang="en-US" sz="1999" b="1" u="none" strike="noStrike">
                          <a:solidFill>
                            <a:srgbClr val="FFFFFF"/>
                          </a:solidFill>
                          <a:latin typeface="Poppins Bold"/>
                          <a:ea typeface="Poppins Bold"/>
                          <a:cs typeface="Poppins Bold"/>
                          <a:sym typeface="Poppins Bold"/>
                        </a:rPr>
                        <a:t>Aspetto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b="1" u="none" strike="noStrike">
                          <a:solidFill>
                            <a:srgbClr val="FFFFFF"/>
                          </a:solidFill>
                          <a:latin typeface="Poppins Bold"/>
                          <a:ea typeface="Poppins Bold"/>
                          <a:cs typeface="Poppins Bold"/>
                          <a:sym typeface="Poppins Bold"/>
                        </a:rPr>
                        <a:t>Riconoscimento Umano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tc>
                  <a:txBody>
                    <a:bodyPr/>
                    <a:lstStyle/>
                    <a:p>
                      <a:pPr marL="0" lvl="0" indent="0" algn="ctr">
                        <a:lnSpc>
                          <a:spcPts val="2799"/>
                        </a:lnSpc>
                        <a:spcBef>
                          <a:spcPct val="0"/>
                        </a:spcBef>
                        <a:defRPr/>
                      </a:pPr>
                      <a:r>
                        <a:rPr lang="en-US" sz="1999" b="1" u="none" strike="noStrike">
                          <a:solidFill>
                            <a:srgbClr val="FFFFFF"/>
                          </a:solidFill>
                          <a:latin typeface="Poppins Bold"/>
                          <a:ea typeface="Poppins Bold"/>
                          <a:cs typeface="Poppins Bold"/>
                          <a:sym typeface="Poppins Bold"/>
                        </a:rPr>
                        <a:t>Riconoscimento Macchina (CNN)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71A79"/>
                    </a:solidFill>
                  </a:tcPr>
                </a:tc>
                <a:extLst>
                  <a:ext uri="{0D108BD9-81ED-4DB2-BD59-A6C34878D82A}">
                    <a16:rowId xmlns:a16="http://schemas.microsoft.com/office/drawing/2014/main" val="10000"/>
                  </a:ext>
                </a:extLst>
              </a:tr>
              <a:tr h="782278">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Metodo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Percezione visiva + euristiche biologiche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Visione computazionale + deep learning</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88967">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Meccanismo principale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Area fusiforme dei volti (FFA), scorciatoie evolutive</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Estrazione feature e embedding numerico</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1192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Adattabilità</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Alta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Media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1192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Bias</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Etnia, genere, familiarità, pareidolia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Dipendenza dal dataset</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1192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Robustezza ai cambiamenti</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Elevata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Limitata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11923">
                <a:tc>
                  <a:txBody>
                    <a:bodyPr/>
                    <a:lstStyle/>
                    <a:p>
                      <a:pPr marL="0" lvl="0" indent="0" algn="ctr">
                        <a:lnSpc>
                          <a:spcPts val="2240"/>
                        </a:lnSpc>
                        <a:spcBef>
                          <a:spcPct val="0"/>
                        </a:spcBef>
                        <a:defRPr/>
                      </a:pPr>
                      <a:r>
                        <a:rPr lang="en-US" sz="1600" u="none" strike="noStrike">
                          <a:solidFill>
                            <a:srgbClr val="FFFFFF"/>
                          </a:solidFill>
                          <a:latin typeface="Poppins"/>
                          <a:ea typeface="Poppins"/>
                          <a:cs typeface="Poppins"/>
                          <a:sym typeface="Poppins"/>
                        </a:rPr>
                        <a:t>Riconoscimento volti simili</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42187"/>
                    </a:solidFill>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Bassa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marL="0" lvl="0" indent="0" algn="ctr">
                        <a:lnSpc>
                          <a:spcPts val="2240"/>
                        </a:lnSpc>
                        <a:spcBef>
                          <a:spcPct val="0"/>
                        </a:spcBef>
                        <a:defRPr/>
                      </a:pPr>
                      <a:r>
                        <a:rPr lang="en-US" sz="1600">
                          <a:solidFill>
                            <a:srgbClr val="FFFFFF"/>
                          </a:solidFill>
                          <a:latin typeface="Poppins"/>
                          <a:ea typeface="Poppins"/>
                          <a:cs typeface="Poppins"/>
                          <a:sym typeface="Poppins"/>
                        </a:rPr>
                        <a:t>Alta</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67" name="Group 67"/>
          <p:cNvGrpSpPr/>
          <p:nvPr/>
        </p:nvGrpSpPr>
        <p:grpSpPr>
          <a:xfrm>
            <a:off x="14747888" y="9410700"/>
            <a:ext cx="321025" cy="32102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9" name="TextBox 6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0" name="Group 70"/>
          <p:cNvGrpSpPr/>
          <p:nvPr/>
        </p:nvGrpSpPr>
        <p:grpSpPr>
          <a:xfrm>
            <a:off x="17399648" y="4330738"/>
            <a:ext cx="321025" cy="321025"/>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2" name="TextBox 7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3" name="Group 73"/>
          <p:cNvGrpSpPr/>
          <p:nvPr/>
        </p:nvGrpSpPr>
        <p:grpSpPr>
          <a:xfrm>
            <a:off x="15699256" y="662448"/>
            <a:ext cx="321025" cy="321025"/>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5" name="TextBox 7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6" name="Group 76"/>
          <p:cNvGrpSpPr/>
          <p:nvPr/>
        </p:nvGrpSpPr>
        <p:grpSpPr>
          <a:xfrm>
            <a:off x="5485468" y="852228"/>
            <a:ext cx="7317064" cy="352944"/>
            <a:chOff x="0" y="0"/>
            <a:chExt cx="9756086" cy="470592"/>
          </a:xfrm>
        </p:grpSpPr>
        <p:sp>
          <p:nvSpPr>
            <p:cNvPr id="77" name="AutoShape 77"/>
            <p:cNvSpPr/>
            <p:nvPr/>
          </p:nvSpPr>
          <p:spPr>
            <a:xfrm flipV="1">
              <a:off x="358642" y="235296"/>
              <a:ext cx="2634776"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78" name="Group 78"/>
            <p:cNvGrpSpPr/>
            <p:nvPr/>
          </p:nvGrpSpPr>
          <p:grpSpPr>
            <a:xfrm>
              <a:off x="0" y="55975"/>
              <a:ext cx="358642" cy="35864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0" name="TextBox 8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81" name="AutoShape 81"/>
            <p:cNvSpPr/>
            <p:nvPr/>
          </p:nvSpPr>
          <p:spPr>
            <a:xfrm flipV="1">
              <a:off x="3304980" y="235296"/>
              <a:ext cx="6239949"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82" name="Group 82"/>
            <p:cNvGrpSpPr/>
            <p:nvPr/>
          </p:nvGrpSpPr>
          <p:grpSpPr>
            <a:xfrm>
              <a:off x="721336" y="55975"/>
              <a:ext cx="358642" cy="35864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4336381" y="55975"/>
              <a:ext cx="358642" cy="35864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5059390" y="55975"/>
              <a:ext cx="358642" cy="35864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5782399" y="55975"/>
              <a:ext cx="358642" cy="35864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6505407" y="55975"/>
              <a:ext cx="358642" cy="35864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7228416" y="55975"/>
              <a:ext cx="358642" cy="35864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7951425"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8674434" y="55975"/>
              <a:ext cx="358642" cy="35864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9397443" y="55975"/>
              <a:ext cx="358642" cy="35864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2170946" y="55975"/>
              <a:ext cx="358642" cy="35864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1444345" y="55975"/>
              <a:ext cx="358642" cy="35864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2834388" y="0"/>
              <a:ext cx="470592" cy="47059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8" name="Group 118"/>
            <p:cNvGrpSpPr/>
            <p:nvPr/>
          </p:nvGrpSpPr>
          <p:grpSpPr>
            <a:xfrm>
              <a:off x="3613372" y="55975"/>
              <a:ext cx="358642" cy="358642"/>
              <a:chOff x="0" y="0"/>
              <a:chExt cx="812800" cy="812800"/>
            </a:xfrm>
          </p:grpSpPr>
          <p:sp>
            <p:nvSpPr>
              <p:cNvPr id="119" name="Freeform 1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20" name="TextBox 1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1" name="Group 121"/>
            <p:cNvGrpSpPr/>
            <p:nvPr/>
          </p:nvGrpSpPr>
          <p:grpSpPr>
            <a:xfrm>
              <a:off x="2890363" y="55975"/>
              <a:ext cx="358642" cy="358642"/>
              <a:chOff x="0" y="0"/>
              <a:chExt cx="812800" cy="812800"/>
            </a:xfrm>
          </p:grpSpPr>
          <p:sp>
            <p:nvSpPr>
              <p:cNvPr id="122" name="Freeform 1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3" name="TextBox 1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673561"/>
            <a:ext cx="8779061" cy="2142051"/>
            <a:chOff x="0" y="0"/>
            <a:chExt cx="2826464" cy="689644"/>
          </a:xfrm>
        </p:grpSpPr>
        <p:sp>
          <p:nvSpPr>
            <p:cNvPr id="3" name="Freeform 3"/>
            <p:cNvSpPr/>
            <p:nvPr/>
          </p:nvSpPr>
          <p:spPr>
            <a:xfrm>
              <a:off x="0" y="0"/>
              <a:ext cx="2826464" cy="689644"/>
            </a:xfrm>
            <a:custGeom>
              <a:avLst/>
              <a:gdLst/>
              <a:ahLst/>
              <a:cxnLst/>
              <a:rect l="l" t="t" r="r" b="b"/>
              <a:pathLst>
                <a:path w="2826464" h="689644">
                  <a:moveTo>
                    <a:pt x="36521" y="0"/>
                  </a:moveTo>
                  <a:lnTo>
                    <a:pt x="2789943" y="0"/>
                  </a:lnTo>
                  <a:cubicBezTo>
                    <a:pt x="2799629" y="0"/>
                    <a:pt x="2808918" y="3848"/>
                    <a:pt x="2815767" y="10697"/>
                  </a:cubicBezTo>
                  <a:cubicBezTo>
                    <a:pt x="2822616" y="17546"/>
                    <a:pt x="2826464" y="26835"/>
                    <a:pt x="2826464" y="36521"/>
                  </a:cubicBezTo>
                  <a:lnTo>
                    <a:pt x="2826464" y="653123"/>
                  </a:lnTo>
                  <a:cubicBezTo>
                    <a:pt x="2826464" y="662809"/>
                    <a:pt x="2822616" y="672099"/>
                    <a:pt x="2815767" y="678948"/>
                  </a:cubicBezTo>
                  <a:cubicBezTo>
                    <a:pt x="2808918" y="685797"/>
                    <a:pt x="2799629" y="689644"/>
                    <a:pt x="2789943" y="689644"/>
                  </a:cubicBezTo>
                  <a:lnTo>
                    <a:pt x="36521" y="689644"/>
                  </a:lnTo>
                  <a:cubicBezTo>
                    <a:pt x="16351" y="689644"/>
                    <a:pt x="0" y="673293"/>
                    <a:pt x="0" y="653123"/>
                  </a:cubicBezTo>
                  <a:lnTo>
                    <a:pt x="0" y="36521"/>
                  </a:lnTo>
                  <a:cubicBezTo>
                    <a:pt x="0" y="26835"/>
                    <a:pt x="3848" y="17546"/>
                    <a:pt x="10697" y="10697"/>
                  </a:cubicBezTo>
                  <a:cubicBezTo>
                    <a:pt x="17546" y="3848"/>
                    <a:pt x="26835" y="0"/>
                    <a:pt x="3652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0" y="-57150"/>
              <a:ext cx="2826464" cy="746794"/>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1484038" y="2712932"/>
            <a:ext cx="304832" cy="3048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1267160" y="2818659"/>
            <a:ext cx="4023772" cy="3511285"/>
            <a:chOff x="0" y="0"/>
            <a:chExt cx="1402479" cy="1223852"/>
          </a:xfrm>
        </p:grpSpPr>
        <p:sp>
          <p:nvSpPr>
            <p:cNvPr id="9" name="Freeform 9"/>
            <p:cNvSpPr/>
            <p:nvPr/>
          </p:nvSpPr>
          <p:spPr>
            <a:xfrm>
              <a:off x="0" y="0"/>
              <a:ext cx="1402479" cy="1223852"/>
            </a:xfrm>
            <a:custGeom>
              <a:avLst/>
              <a:gdLst/>
              <a:ahLst/>
              <a:cxnLst/>
              <a:rect l="l" t="t" r="r" b="b"/>
              <a:pathLst>
                <a:path w="1402479" h="1223852">
                  <a:moveTo>
                    <a:pt x="44253" y="0"/>
                  </a:moveTo>
                  <a:lnTo>
                    <a:pt x="1358226" y="0"/>
                  </a:lnTo>
                  <a:cubicBezTo>
                    <a:pt x="1382666" y="0"/>
                    <a:pt x="1402479" y="19813"/>
                    <a:pt x="1402479" y="44253"/>
                  </a:cubicBezTo>
                  <a:lnTo>
                    <a:pt x="1402479" y="1179599"/>
                  </a:lnTo>
                  <a:cubicBezTo>
                    <a:pt x="1402479" y="1191336"/>
                    <a:pt x="1397817" y="1202592"/>
                    <a:pt x="1389517" y="1210891"/>
                  </a:cubicBezTo>
                  <a:cubicBezTo>
                    <a:pt x="1381218" y="1219190"/>
                    <a:pt x="1369962" y="1223852"/>
                    <a:pt x="1358226" y="1223852"/>
                  </a:cubicBezTo>
                  <a:lnTo>
                    <a:pt x="44253" y="1223852"/>
                  </a:lnTo>
                  <a:cubicBezTo>
                    <a:pt x="32516" y="1223852"/>
                    <a:pt x="21260" y="1219190"/>
                    <a:pt x="12961" y="1210891"/>
                  </a:cubicBezTo>
                  <a:cubicBezTo>
                    <a:pt x="4662" y="1202592"/>
                    <a:pt x="0" y="1191336"/>
                    <a:pt x="0" y="1179599"/>
                  </a:cubicBezTo>
                  <a:lnTo>
                    <a:pt x="0" y="44253"/>
                  </a:lnTo>
                  <a:cubicBezTo>
                    <a:pt x="0" y="32516"/>
                    <a:pt x="4662" y="21260"/>
                    <a:pt x="12961" y="12961"/>
                  </a:cubicBezTo>
                  <a:cubicBezTo>
                    <a:pt x="21260" y="4662"/>
                    <a:pt x="32516" y="0"/>
                    <a:pt x="44253" y="0"/>
                  </a:cubicBezTo>
                  <a:close/>
                </a:path>
              </a:pathLst>
            </a:custGeom>
            <a:blipFill>
              <a:blip r:embed="rId2"/>
              <a:stretch>
                <a:fillRect t="-7297" b="-7297"/>
              </a:stretch>
            </a:blipFill>
          </p:spPr>
          <p:txBody>
            <a:bodyPr/>
            <a:lstStyle/>
            <a:p>
              <a:endParaRPr lang="it-IT"/>
            </a:p>
          </p:txBody>
        </p:sp>
      </p:grpSp>
      <p:grpSp>
        <p:nvGrpSpPr>
          <p:cNvPr id="10" name="Group 10"/>
          <p:cNvGrpSpPr/>
          <p:nvPr/>
        </p:nvGrpSpPr>
        <p:grpSpPr>
          <a:xfrm>
            <a:off x="2312494" y="6168341"/>
            <a:ext cx="3866350" cy="3681566"/>
            <a:chOff x="0" y="0"/>
            <a:chExt cx="896184" cy="853353"/>
          </a:xfrm>
        </p:grpSpPr>
        <p:sp>
          <p:nvSpPr>
            <p:cNvPr id="11" name="Freeform 11"/>
            <p:cNvSpPr/>
            <p:nvPr/>
          </p:nvSpPr>
          <p:spPr>
            <a:xfrm>
              <a:off x="0" y="0"/>
              <a:ext cx="896184" cy="853353"/>
            </a:xfrm>
            <a:custGeom>
              <a:avLst/>
              <a:gdLst/>
              <a:ahLst/>
              <a:cxnLst/>
              <a:rect l="l" t="t" r="r" b="b"/>
              <a:pathLst>
                <a:path w="896184" h="853353">
                  <a:moveTo>
                    <a:pt x="46055" y="0"/>
                  </a:moveTo>
                  <a:lnTo>
                    <a:pt x="850129" y="0"/>
                  </a:lnTo>
                  <a:cubicBezTo>
                    <a:pt x="862344" y="0"/>
                    <a:pt x="874058" y="4852"/>
                    <a:pt x="882695" y="13489"/>
                  </a:cubicBezTo>
                  <a:cubicBezTo>
                    <a:pt x="891332" y="22126"/>
                    <a:pt x="896184" y="33840"/>
                    <a:pt x="896184" y="46055"/>
                  </a:cubicBezTo>
                  <a:lnTo>
                    <a:pt x="896184" y="807298"/>
                  </a:lnTo>
                  <a:cubicBezTo>
                    <a:pt x="896184" y="832733"/>
                    <a:pt x="875565" y="853353"/>
                    <a:pt x="850129" y="853353"/>
                  </a:cubicBezTo>
                  <a:lnTo>
                    <a:pt x="46055" y="853353"/>
                  </a:lnTo>
                  <a:cubicBezTo>
                    <a:pt x="33840" y="853353"/>
                    <a:pt x="22126" y="848501"/>
                    <a:pt x="13489" y="839864"/>
                  </a:cubicBezTo>
                  <a:cubicBezTo>
                    <a:pt x="4852" y="831227"/>
                    <a:pt x="0" y="819512"/>
                    <a:pt x="0" y="807298"/>
                  </a:cubicBezTo>
                  <a:lnTo>
                    <a:pt x="0" y="46055"/>
                  </a:lnTo>
                  <a:cubicBezTo>
                    <a:pt x="0" y="20619"/>
                    <a:pt x="20619" y="0"/>
                    <a:pt x="46055" y="0"/>
                  </a:cubicBezTo>
                  <a:close/>
                </a:path>
              </a:pathLst>
            </a:custGeom>
            <a:blipFill>
              <a:blip r:embed="rId3"/>
              <a:stretch>
                <a:fillRect t="-2509" b="-2509"/>
              </a:stretch>
            </a:blipFill>
          </p:spPr>
          <p:txBody>
            <a:bodyPr/>
            <a:lstStyle/>
            <a:p>
              <a:endParaRPr lang="it-IT"/>
            </a:p>
          </p:txBody>
        </p:sp>
      </p:grpSp>
      <p:grpSp>
        <p:nvGrpSpPr>
          <p:cNvPr id="12" name="Group 12"/>
          <p:cNvGrpSpPr/>
          <p:nvPr/>
        </p:nvGrpSpPr>
        <p:grpSpPr>
          <a:xfrm>
            <a:off x="6932544" y="7575120"/>
            <a:ext cx="10015116" cy="2343098"/>
            <a:chOff x="0" y="0"/>
            <a:chExt cx="3224418" cy="754372"/>
          </a:xfrm>
        </p:grpSpPr>
        <p:sp>
          <p:nvSpPr>
            <p:cNvPr id="13" name="Freeform 13"/>
            <p:cNvSpPr/>
            <p:nvPr/>
          </p:nvSpPr>
          <p:spPr>
            <a:xfrm>
              <a:off x="0" y="0"/>
              <a:ext cx="3224418" cy="754372"/>
            </a:xfrm>
            <a:custGeom>
              <a:avLst/>
              <a:gdLst/>
              <a:ahLst/>
              <a:cxnLst/>
              <a:rect l="l" t="t" r="r" b="b"/>
              <a:pathLst>
                <a:path w="3224418" h="754372">
                  <a:moveTo>
                    <a:pt x="32014" y="0"/>
                  </a:moveTo>
                  <a:lnTo>
                    <a:pt x="3192404" y="0"/>
                  </a:lnTo>
                  <a:cubicBezTo>
                    <a:pt x="3200895" y="0"/>
                    <a:pt x="3209038" y="3373"/>
                    <a:pt x="3215042" y="9377"/>
                  </a:cubicBezTo>
                  <a:cubicBezTo>
                    <a:pt x="3221045" y="15380"/>
                    <a:pt x="3224418" y="23523"/>
                    <a:pt x="3224418" y="32014"/>
                  </a:cubicBezTo>
                  <a:lnTo>
                    <a:pt x="3224418" y="722359"/>
                  </a:lnTo>
                  <a:cubicBezTo>
                    <a:pt x="3224418" y="740039"/>
                    <a:pt x="3210085" y="754372"/>
                    <a:pt x="3192404" y="754372"/>
                  </a:cubicBezTo>
                  <a:lnTo>
                    <a:pt x="32014" y="754372"/>
                  </a:lnTo>
                  <a:cubicBezTo>
                    <a:pt x="14333" y="754372"/>
                    <a:pt x="0" y="740039"/>
                    <a:pt x="0" y="722359"/>
                  </a:cubicBezTo>
                  <a:lnTo>
                    <a:pt x="0" y="32014"/>
                  </a:lnTo>
                  <a:cubicBezTo>
                    <a:pt x="0" y="14333"/>
                    <a:pt x="14333" y="0"/>
                    <a:pt x="32014"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 name="TextBox 14"/>
            <p:cNvSpPr txBox="1"/>
            <p:nvPr/>
          </p:nvSpPr>
          <p:spPr>
            <a:xfrm>
              <a:off x="0" y="-57150"/>
              <a:ext cx="3224418" cy="811522"/>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1349725" y="3846902"/>
            <a:ext cx="8137012" cy="1681069"/>
          </a:xfrm>
          <a:prstGeom prst="rect">
            <a:avLst/>
          </a:prstGeom>
        </p:spPr>
        <p:txBody>
          <a:bodyPr lIns="0" tIns="0" rIns="0" bIns="0" rtlCol="0" anchor="t">
            <a:spAutoFit/>
          </a:bodyPr>
          <a:lstStyle/>
          <a:p>
            <a:pPr algn="just">
              <a:lnSpc>
                <a:spcPts val="3376"/>
              </a:lnSpc>
            </a:pPr>
            <a:r>
              <a:rPr lang="en-US" sz="1986" spc="3">
                <a:solidFill>
                  <a:srgbClr val="FFFFFF"/>
                </a:solidFill>
                <a:latin typeface="Poppins"/>
                <a:ea typeface="Poppins"/>
                <a:cs typeface="Poppins"/>
                <a:sym typeface="Poppins"/>
              </a:rPr>
              <a:t>Consiste nell’individuazione automatica dei volti, un algoritmo di rilevamento analizza la scena e restituisce le coordinate spaziali che racchiudono ciascun volto individuato. I metodi più moderni si basano su reti neurali convoluzionali.</a:t>
            </a:r>
          </a:p>
        </p:txBody>
      </p:sp>
      <p:sp>
        <p:nvSpPr>
          <p:cNvPr id="16" name="TextBox 16"/>
          <p:cNvSpPr txBox="1"/>
          <p:nvPr/>
        </p:nvSpPr>
        <p:spPr>
          <a:xfrm>
            <a:off x="1349725" y="3092059"/>
            <a:ext cx="5278019"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1. Face Detection </a:t>
            </a:r>
          </a:p>
        </p:txBody>
      </p:sp>
      <p:sp>
        <p:nvSpPr>
          <p:cNvPr id="17" name="TextBox 17"/>
          <p:cNvSpPr txBox="1"/>
          <p:nvPr/>
        </p:nvSpPr>
        <p:spPr>
          <a:xfrm>
            <a:off x="11267160" y="6977644"/>
            <a:ext cx="5439243" cy="471932"/>
          </a:xfrm>
          <a:prstGeom prst="rect">
            <a:avLst/>
          </a:prstGeom>
        </p:spPr>
        <p:txBody>
          <a:bodyPr lIns="0" tIns="0" rIns="0" bIns="0" rtlCol="0" anchor="t">
            <a:spAutoFit/>
          </a:bodyPr>
          <a:lstStyle/>
          <a:p>
            <a:pPr algn="r">
              <a:lnSpc>
                <a:spcPts val="3424"/>
              </a:lnSpc>
            </a:pPr>
            <a:r>
              <a:rPr lang="en-US" sz="3200" b="1">
                <a:solidFill>
                  <a:srgbClr val="FFFFFF"/>
                </a:solidFill>
                <a:latin typeface="Poppins Bold"/>
                <a:ea typeface="Poppins Bold"/>
                <a:cs typeface="Poppins Bold"/>
                <a:sym typeface="Poppins Bold"/>
              </a:rPr>
              <a:t>2. Face Alignment</a:t>
            </a:r>
          </a:p>
        </p:txBody>
      </p:sp>
      <p:sp>
        <p:nvSpPr>
          <p:cNvPr id="18" name="TextBox 18"/>
          <p:cNvSpPr txBox="1"/>
          <p:nvPr/>
        </p:nvSpPr>
        <p:spPr>
          <a:xfrm>
            <a:off x="7315660" y="7812192"/>
            <a:ext cx="9248884" cy="1745129"/>
          </a:xfrm>
          <a:prstGeom prst="rect">
            <a:avLst/>
          </a:prstGeom>
        </p:spPr>
        <p:txBody>
          <a:bodyPr lIns="0" tIns="0" rIns="0" bIns="0" rtlCol="0" anchor="t">
            <a:spAutoFit/>
          </a:bodyPr>
          <a:lstStyle/>
          <a:p>
            <a:pPr algn="just">
              <a:lnSpc>
                <a:spcPts val="3515"/>
              </a:lnSpc>
            </a:pPr>
            <a:r>
              <a:rPr lang="en-US" sz="2067" spc="4">
                <a:solidFill>
                  <a:srgbClr val="FFFFFF"/>
                </a:solidFill>
                <a:latin typeface="Poppins"/>
                <a:ea typeface="Poppins"/>
                <a:cs typeface="Poppins"/>
                <a:sym typeface="Poppins"/>
              </a:rPr>
              <a:t>Una volta rilevato, il volto viene normalizzato affinché risulti allineato. L’allineamento si basa sull’individuazione di KP del viso che permettono di correggere eventuali rotazioni, traslazioni o deformazioni prospettiche.</a:t>
            </a:r>
          </a:p>
        </p:txBody>
      </p:sp>
      <p:grpSp>
        <p:nvGrpSpPr>
          <p:cNvPr id="19" name="Group 19"/>
          <p:cNvGrpSpPr/>
          <p:nvPr/>
        </p:nvGrpSpPr>
        <p:grpSpPr>
          <a:xfrm>
            <a:off x="9486736" y="2298377"/>
            <a:ext cx="321025" cy="32102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a:off x="8605162" y="1406606"/>
            <a:ext cx="881574" cy="88157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5" name="Group 25"/>
          <p:cNvGrpSpPr/>
          <p:nvPr/>
        </p:nvGrpSpPr>
        <p:grpSpPr>
          <a:xfrm>
            <a:off x="8733037" y="1534480"/>
            <a:ext cx="625825" cy="62582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8" name="Group 28"/>
          <p:cNvGrpSpPr/>
          <p:nvPr/>
        </p:nvGrpSpPr>
        <p:grpSpPr>
          <a:xfrm>
            <a:off x="10744121" y="2374285"/>
            <a:ext cx="321025" cy="32102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1" name="Group 31"/>
          <p:cNvGrpSpPr/>
          <p:nvPr/>
        </p:nvGrpSpPr>
        <p:grpSpPr>
          <a:xfrm>
            <a:off x="6357087" y="1694993"/>
            <a:ext cx="881574" cy="88157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4" name="Group 34"/>
          <p:cNvGrpSpPr/>
          <p:nvPr/>
        </p:nvGrpSpPr>
        <p:grpSpPr>
          <a:xfrm>
            <a:off x="6484962" y="1822867"/>
            <a:ext cx="625825" cy="62582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7" name="TextBox 37"/>
          <p:cNvSpPr txBox="1"/>
          <p:nvPr/>
        </p:nvSpPr>
        <p:spPr>
          <a:xfrm>
            <a:off x="7637260" y="1786193"/>
            <a:ext cx="3013479" cy="859921"/>
          </a:xfrm>
          <a:prstGeom prst="rect">
            <a:avLst/>
          </a:prstGeom>
        </p:spPr>
        <p:txBody>
          <a:bodyPr lIns="0" tIns="0" rIns="0" bIns="0" rtlCol="0" anchor="t">
            <a:spAutoFit/>
          </a:bodyPr>
          <a:lstStyle/>
          <a:p>
            <a:pPr algn="l">
              <a:lnSpc>
                <a:spcPts val="6183"/>
              </a:lnSpc>
            </a:pPr>
            <a:r>
              <a:rPr lang="en-US" sz="5778" b="1">
                <a:solidFill>
                  <a:srgbClr val="FFFFFF"/>
                </a:solidFill>
                <a:latin typeface="Poppins Bold"/>
                <a:ea typeface="Poppins Bold"/>
                <a:cs typeface="Poppins Bold"/>
                <a:sym typeface="Poppins Bold"/>
              </a:rPr>
              <a:t>Pipeline</a:t>
            </a:r>
          </a:p>
        </p:txBody>
      </p:sp>
      <p:grpSp>
        <p:nvGrpSpPr>
          <p:cNvPr id="38" name="Group 38"/>
          <p:cNvGrpSpPr/>
          <p:nvPr/>
        </p:nvGrpSpPr>
        <p:grpSpPr>
          <a:xfrm>
            <a:off x="5718641" y="1785704"/>
            <a:ext cx="321025" cy="3210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8850574" y="2603647"/>
            <a:ext cx="881574" cy="88157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5807462" y="2490026"/>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11910665" y="2046116"/>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10031412" y="1246093"/>
            <a:ext cx="321025" cy="321025"/>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7603344" y="1534480"/>
            <a:ext cx="321025" cy="3210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10838591" y="1382080"/>
            <a:ext cx="881574" cy="881574"/>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10966466" y="1509955"/>
            <a:ext cx="625825" cy="6258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8978449" y="2731522"/>
            <a:ext cx="625825" cy="6258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6704304" y="2723409"/>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7777074" y="2816009"/>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1" name="AutoShape 71"/>
          <p:cNvSpPr/>
          <p:nvPr/>
        </p:nvSpPr>
        <p:spPr>
          <a:xfrm>
            <a:off x="5754450" y="1028700"/>
            <a:ext cx="2399066" cy="0"/>
          </a:xfrm>
          <a:prstGeom prst="line">
            <a:avLst/>
          </a:prstGeom>
          <a:ln w="28575" cap="flat">
            <a:solidFill>
              <a:srgbClr val="702585"/>
            </a:solidFill>
            <a:prstDash val="solid"/>
            <a:headEnd type="none" w="sm" len="sm"/>
            <a:tailEnd type="none" w="sm" len="sm"/>
          </a:ln>
        </p:spPr>
        <p:txBody>
          <a:bodyPr/>
          <a:lstStyle/>
          <a:p>
            <a:endParaRPr lang="it-IT"/>
          </a:p>
        </p:txBody>
      </p:sp>
      <p:grpSp>
        <p:nvGrpSpPr>
          <p:cNvPr id="72" name="Group 72"/>
          <p:cNvGrpSpPr/>
          <p:nvPr/>
        </p:nvGrpSpPr>
        <p:grpSpPr>
          <a:xfrm>
            <a:off x="5485468" y="894209"/>
            <a:ext cx="268982" cy="26898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4" name="TextBox 7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5" name="AutoShape 75"/>
          <p:cNvSpPr/>
          <p:nvPr/>
        </p:nvSpPr>
        <p:spPr>
          <a:xfrm>
            <a:off x="8506460" y="1028700"/>
            <a:ext cx="4027090" cy="0"/>
          </a:xfrm>
          <a:prstGeom prst="line">
            <a:avLst/>
          </a:prstGeom>
          <a:ln w="28575" cap="flat">
            <a:solidFill>
              <a:srgbClr val="E9E9E9"/>
            </a:solidFill>
            <a:prstDash val="solid"/>
            <a:headEnd type="none" w="sm" len="sm"/>
            <a:tailEnd type="none" w="sm" len="sm"/>
          </a:ln>
        </p:spPr>
        <p:txBody>
          <a:bodyPr/>
          <a:lstStyle/>
          <a:p>
            <a:endParaRPr lang="it-IT"/>
          </a:p>
        </p:txBody>
      </p:sp>
      <p:grpSp>
        <p:nvGrpSpPr>
          <p:cNvPr id="76" name="Group 76"/>
          <p:cNvGrpSpPr/>
          <p:nvPr/>
        </p:nvGrpSpPr>
        <p:grpSpPr>
          <a:xfrm>
            <a:off x="6026470" y="894209"/>
            <a:ext cx="268982" cy="268982"/>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8" name="TextBox 7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9" name="Group 79"/>
          <p:cNvGrpSpPr/>
          <p:nvPr/>
        </p:nvGrpSpPr>
        <p:grpSpPr>
          <a:xfrm>
            <a:off x="8737753" y="894209"/>
            <a:ext cx="268982" cy="268982"/>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1" name="TextBox 8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2" name="Group 82"/>
          <p:cNvGrpSpPr/>
          <p:nvPr/>
        </p:nvGrpSpPr>
        <p:grpSpPr>
          <a:xfrm>
            <a:off x="9280010" y="894209"/>
            <a:ext cx="268982" cy="268982"/>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5" name="Group 85"/>
          <p:cNvGrpSpPr/>
          <p:nvPr/>
        </p:nvGrpSpPr>
        <p:grpSpPr>
          <a:xfrm>
            <a:off x="9822267" y="894209"/>
            <a:ext cx="268982" cy="26898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10364524" y="894209"/>
            <a:ext cx="268982" cy="26898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10906780" y="894209"/>
            <a:ext cx="268982" cy="26898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11449037" y="894209"/>
            <a:ext cx="268982" cy="26898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11991294" y="894209"/>
            <a:ext cx="268982" cy="26898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12533550" y="894209"/>
            <a:ext cx="268982" cy="26898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7113677" y="894209"/>
            <a:ext cx="268982" cy="26898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6568727" y="894209"/>
            <a:ext cx="268982" cy="26898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8153516" y="852228"/>
            <a:ext cx="352944" cy="352944"/>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8195497" y="894209"/>
            <a:ext cx="268982" cy="26898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7653240" y="894209"/>
            <a:ext cx="268982" cy="26898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486736" y="2298377"/>
            <a:ext cx="321025" cy="32102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8605162" y="1406606"/>
            <a:ext cx="881574" cy="8815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8733037" y="1534480"/>
            <a:ext cx="625825" cy="6258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7637260" y="1786193"/>
            <a:ext cx="3013479" cy="859921"/>
          </a:xfrm>
          <a:prstGeom prst="rect">
            <a:avLst/>
          </a:prstGeom>
        </p:spPr>
        <p:txBody>
          <a:bodyPr lIns="0" tIns="0" rIns="0" bIns="0" rtlCol="0" anchor="t">
            <a:spAutoFit/>
          </a:bodyPr>
          <a:lstStyle/>
          <a:p>
            <a:pPr algn="l">
              <a:lnSpc>
                <a:spcPts val="6183"/>
              </a:lnSpc>
            </a:pPr>
            <a:r>
              <a:rPr lang="en-US" sz="5778" b="1">
                <a:solidFill>
                  <a:srgbClr val="FFFFFF"/>
                </a:solidFill>
                <a:latin typeface="Poppins Bold"/>
                <a:ea typeface="Poppins Bold"/>
                <a:cs typeface="Poppins Bold"/>
                <a:sym typeface="Poppins Bold"/>
              </a:rPr>
              <a:t>Pipeline</a:t>
            </a:r>
          </a:p>
        </p:txBody>
      </p:sp>
      <p:grpSp>
        <p:nvGrpSpPr>
          <p:cNvPr id="12" name="Group 12"/>
          <p:cNvGrpSpPr/>
          <p:nvPr/>
        </p:nvGrpSpPr>
        <p:grpSpPr>
          <a:xfrm>
            <a:off x="1318516" y="7272199"/>
            <a:ext cx="10149209" cy="2477370"/>
            <a:chOff x="0" y="0"/>
            <a:chExt cx="3267590" cy="797602"/>
          </a:xfrm>
        </p:grpSpPr>
        <p:sp>
          <p:nvSpPr>
            <p:cNvPr id="13" name="Freeform 13"/>
            <p:cNvSpPr/>
            <p:nvPr/>
          </p:nvSpPr>
          <p:spPr>
            <a:xfrm>
              <a:off x="0" y="0"/>
              <a:ext cx="3267590" cy="797602"/>
            </a:xfrm>
            <a:custGeom>
              <a:avLst/>
              <a:gdLst/>
              <a:ahLst/>
              <a:cxnLst/>
              <a:rect l="l" t="t" r="r" b="b"/>
              <a:pathLst>
                <a:path w="3267590" h="797602">
                  <a:moveTo>
                    <a:pt x="31591" y="0"/>
                  </a:moveTo>
                  <a:lnTo>
                    <a:pt x="3235999" y="0"/>
                  </a:lnTo>
                  <a:cubicBezTo>
                    <a:pt x="3253446" y="0"/>
                    <a:pt x="3267590" y="14144"/>
                    <a:pt x="3267590" y="31591"/>
                  </a:cubicBezTo>
                  <a:lnTo>
                    <a:pt x="3267590" y="766011"/>
                  </a:lnTo>
                  <a:cubicBezTo>
                    <a:pt x="3267590" y="774390"/>
                    <a:pt x="3264262" y="782425"/>
                    <a:pt x="3258338" y="788349"/>
                  </a:cubicBezTo>
                  <a:cubicBezTo>
                    <a:pt x="3252413" y="794274"/>
                    <a:pt x="3244378" y="797602"/>
                    <a:pt x="3235999" y="797602"/>
                  </a:cubicBezTo>
                  <a:lnTo>
                    <a:pt x="31591" y="797602"/>
                  </a:lnTo>
                  <a:cubicBezTo>
                    <a:pt x="14144" y="797602"/>
                    <a:pt x="0" y="783458"/>
                    <a:pt x="0" y="766011"/>
                  </a:cubicBezTo>
                  <a:lnTo>
                    <a:pt x="0" y="31591"/>
                  </a:lnTo>
                  <a:cubicBezTo>
                    <a:pt x="0" y="14144"/>
                    <a:pt x="14144" y="0"/>
                    <a:pt x="3159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4" name="TextBox 14"/>
            <p:cNvSpPr txBox="1"/>
            <p:nvPr/>
          </p:nvSpPr>
          <p:spPr>
            <a:xfrm>
              <a:off x="0" y="-57150"/>
              <a:ext cx="3267590" cy="854752"/>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1391658" y="3283200"/>
            <a:ext cx="3314654" cy="2892483"/>
            <a:chOff x="0" y="0"/>
            <a:chExt cx="1402479" cy="1223852"/>
          </a:xfrm>
        </p:grpSpPr>
        <p:sp>
          <p:nvSpPr>
            <p:cNvPr id="16" name="Freeform 16"/>
            <p:cNvSpPr/>
            <p:nvPr/>
          </p:nvSpPr>
          <p:spPr>
            <a:xfrm>
              <a:off x="0" y="0"/>
              <a:ext cx="1402479" cy="1223852"/>
            </a:xfrm>
            <a:custGeom>
              <a:avLst/>
              <a:gdLst/>
              <a:ahLst/>
              <a:cxnLst/>
              <a:rect l="l" t="t" r="r" b="b"/>
              <a:pathLst>
                <a:path w="1402479" h="1223852">
                  <a:moveTo>
                    <a:pt x="53720" y="0"/>
                  </a:moveTo>
                  <a:lnTo>
                    <a:pt x="1348759" y="0"/>
                  </a:lnTo>
                  <a:cubicBezTo>
                    <a:pt x="1378427" y="0"/>
                    <a:pt x="1402479" y="24051"/>
                    <a:pt x="1402479" y="53720"/>
                  </a:cubicBezTo>
                  <a:lnTo>
                    <a:pt x="1402479" y="1170132"/>
                  </a:lnTo>
                  <a:cubicBezTo>
                    <a:pt x="1402479" y="1184379"/>
                    <a:pt x="1396819" y="1198043"/>
                    <a:pt x="1386745" y="1208118"/>
                  </a:cubicBezTo>
                  <a:cubicBezTo>
                    <a:pt x="1376670" y="1218192"/>
                    <a:pt x="1363006" y="1223852"/>
                    <a:pt x="1348759" y="1223852"/>
                  </a:cubicBezTo>
                  <a:lnTo>
                    <a:pt x="53720" y="1223852"/>
                  </a:lnTo>
                  <a:cubicBezTo>
                    <a:pt x="24051" y="1223852"/>
                    <a:pt x="0" y="1199801"/>
                    <a:pt x="0" y="1170132"/>
                  </a:cubicBezTo>
                  <a:lnTo>
                    <a:pt x="0" y="53720"/>
                  </a:lnTo>
                  <a:cubicBezTo>
                    <a:pt x="0" y="24051"/>
                    <a:pt x="24051" y="0"/>
                    <a:pt x="53720" y="0"/>
                  </a:cubicBezTo>
                  <a:close/>
                </a:path>
              </a:pathLst>
            </a:custGeom>
            <a:blipFill>
              <a:blip r:embed="rId2"/>
              <a:stretch>
                <a:fillRect t="-7297" b="-7297"/>
              </a:stretch>
            </a:blipFill>
          </p:spPr>
          <p:txBody>
            <a:bodyPr/>
            <a:lstStyle/>
            <a:p>
              <a:endParaRPr lang="it-IT"/>
            </a:p>
          </p:txBody>
        </p:sp>
      </p:grpSp>
      <p:grpSp>
        <p:nvGrpSpPr>
          <p:cNvPr id="17" name="Group 17"/>
          <p:cNvGrpSpPr/>
          <p:nvPr/>
        </p:nvGrpSpPr>
        <p:grpSpPr>
          <a:xfrm>
            <a:off x="5718641" y="1246093"/>
            <a:ext cx="6513049" cy="2239127"/>
            <a:chOff x="0" y="0"/>
            <a:chExt cx="8684065" cy="2985503"/>
          </a:xfrm>
        </p:grpSpPr>
        <p:grpSp>
          <p:nvGrpSpPr>
            <p:cNvPr id="18" name="Group 18"/>
            <p:cNvGrpSpPr/>
            <p:nvPr/>
          </p:nvGrpSpPr>
          <p:grpSpPr>
            <a:xfrm>
              <a:off x="6700640" y="1504256"/>
              <a:ext cx="428033" cy="42803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851261" y="598532"/>
              <a:ext cx="1175432" cy="117543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a:off x="1021761" y="769032"/>
              <a:ext cx="834433" cy="83443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7" name="Group 27"/>
            <p:cNvGrpSpPr/>
            <p:nvPr/>
          </p:nvGrpSpPr>
          <p:grpSpPr>
            <a:xfrm>
              <a:off x="7637666" y="1819942"/>
              <a:ext cx="428033" cy="42803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0" name="Group 30"/>
            <p:cNvGrpSpPr/>
            <p:nvPr/>
          </p:nvGrpSpPr>
          <p:grpSpPr>
            <a:xfrm>
              <a:off x="0" y="719480"/>
              <a:ext cx="428033" cy="42803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3" name="Group 33"/>
            <p:cNvGrpSpPr/>
            <p:nvPr/>
          </p:nvGrpSpPr>
          <p:grpSpPr>
            <a:xfrm>
              <a:off x="4175911" y="1810071"/>
              <a:ext cx="1175432" cy="1175432"/>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6" name="Group 36"/>
            <p:cNvGrpSpPr/>
            <p:nvPr/>
          </p:nvGrpSpPr>
          <p:grpSpPr>
            <a:xfrm>
              <a:off x="4346410" y="1980571"/>
              <a:ext cx="834433" cy="83443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9" name="Group 39"/>
            <p:cNvGrpSpPr/>
            <p:nvPr/>
          </p:nvGrpSpPr>
          <p:grpSpPr>
            <a:xfrm>
              <a:off x="118428" y="1658576"/>
              <a:ext cx="428033" cy="42803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2" name="Group 42"/>
            <p:cNvGrpSpPr/>
            <p:nvPr/>
          </p:nvGrpSpPr>
          <p:grpSpPr>
            <a:xfrm>
              <a:off x="8256032" y="1066697"/>
              <a:ext cx="428033" cy="42803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5" name="Group 45"/>
            <p:cNvGrpSpPr/>
            <p:nvPr/>
          </p:nvGrpSpPr>
          <p:grpSpPr>
            <a:xfrm>
              <a:off x="5750362" y="0"/>
              <a:ext cx="428033" cy="428033"/>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7" name="TextBox 4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8" name="Group 48"/>
            <p:cNvGrpSpPr/>
            <p:nvPr/>
          </p:nvGrpSpPr>
          <p:grpSpPr>
            <a:xfrm>
              <a:off x="1314216" y="1969754"/>
              <a:ext cx="428033" cy="428033"/>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0" name="TextBox 5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1" name="Group 51"/>
            <p:cNvGrpSpPr/>
            <p:nvPr/>
          </p:nvGrpSpPr>
          <p:grpSpPr>
            <a:xfrm>
              <a:off x="2744578" y="2093221"/>
              <a:ext cx="428033" cy="428033"/>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3" name="TextBox 5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4" name="Group 54"/>
            <p:cNvGrpSpPr/>
            <p:nvPr/>
          </p:nvGrpSpPr>
          <p:grpSpPr>
            <a:xfrm>
              <a:off x="2512937" y="384516"/>
              <a:ext cx="428033" cy="428033"/>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6" name="TextBox 5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7" name="Group 57"/>
            <p:cNvGrpSpPr/>
            <p:nvPr/>
          </p:nvGrpSpPr>
          <p:grpSpPr>
            <a:xfrm>
              <a:off x="6826600" y="181316"/>
              <a:ext cx="1175432" cy="1175432"/>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a:off x="6997099" y="351816"/>
              <a:ext cx="834433" cy="834433"/>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grpSp>
        <p:nvGrpSpPr>
          <p:cNvPr id="63" name="Group 63"/>
          <p:cNvGrpSpPr/>
          <p:nvPr/>
        </p:nvGrpSpPr>
        <p:grpSpPr>
          <a:xfrm>
            <a:off x="12660177" y="7064642"/>
            <a:ext cx="3037662" cy="2892483"/>
            <a:chOff x="0" y="0"/>
            <a:chExt cx="896184" cy="853353"/>
          </a:xfrm>
        </p:grpSpPr>
        <p:sp>
          <p:nvSpPr>
            <p:cNvPr id="64" name="Freeform 64"/>
            <p:cNvSpPr/>
            <p:nvPr/>
          </p:nvSpPr>
          <p:spPr>
            <a:xfrm>
              <a:off x="0" y="0"/>
              <a:ext cx="896184" cy="853353"/>
            </a:xfrm>
            <a:custGeom>
              <a:avLst/>
              <a:gdLst/>
              <a:ahLst/>
              <a:cxnLst/>
              <a:rect l="l" t="t" r="r" b="b"/>
              <a:pathLst>
                <a:path w="896184" h="853353">
                  <a:moveTo>
                    <a:pt x="58619" y="0"/>
                  </a:moveTo>
                  <a:lnTo>
                    <a:pt x="837565" y="0"/>
                  </a:lnTo>
                  <a:cubicBezTo>
                    <a:pt x="853112" y="0"/>
                    <a:pt x="868022" y="6176"/>
                    <a:pt x="879015" y="17169"/>
                  </a:cubicBezTo>
                  <a:cubicBezTo>
                    <a:pt x="890008" y="28162"/>
                    <a:pt x="896184" y="43072"/>
                    <a:pt x="896184" y="58619"/>
                  </a:cubicBezTo>
                  <a:lnTo>
                    <a:pt x="896184" y="794734"/>
                  </a:lnTo>
                  <a:cubicBezTo>
                    <a:pt x="896184" y="827108"/>
                    <a:pt x="869940" y="853353"/>
                    <a:pt x="837565" y="853353"/>
                  </a:cubicBezTo>
                  <a:lnTo>
                    <a:pt x="58619" y="853353"/>
                  </a:lnTo>
                  <a:cubicBezTo>
                    <a:pt x="43072" y="853353"/>
                    <a:pt x="28162" y="847177"/>
                    <a:pt x="17169" y="836184"/>
                  </a:cubicBezTo>
                  <a:cubicBezTo>
                    <a:pt x="6176" y="825191"/>
                    <a:pt x="0" y="810281"/>
                    <a:pt x="0" y="794734"/>
                  </a:cubicBezTo>
                  <a:lnTo>
                    <a:pt x="0" y="58619"/>
                  </a:lnTo>
                  <a:cubicBezTo>
                    <a:pt x="0" y="43072"/>
                    <a:pt x="6176" y="28162"/>
                    <a:pt x="17169" y="17169"/>
                  </a:cubicBezTo>
                  <a:cubicBezTo>
                    <a:pt x="28162" y="6176"/>
                    <a:pt x="43072" y="0"/>
                    <a:pt x="58619" y="0"/>
                  </a:cubicBezTo>
                  <a:close/>
                </a:path>
              </a:pathLst>
            </a:custGeom>
            <a:blipFill>
              <a:blip r:embed="rId3"/>
              <a:stretch>
                <a:fillRect t="-2509" b="-2509"/>
              </a:stretch>
            </a:blipFill>
          </p:spPr>
          <p:txBody>
            <a:bodyPr/>
            <a:lstStyle/>
            <a:p>
              <a:endParaRPr lang="it-IT"/>
            </a:p>
          </p:txBody>
        </p:sp>
      </p:grpSp>
      <p:grpSp>
        <p:nvGrpSpPr>
          <p:cNvPr id="65" name="Group 65"/>
          <p:cNvGrpSpPr/>
          <p:nvPr/>
        </p:nvGrpSpPr>
        <p:grpSpPr>
          <a:xfrm>
            <a:off x="5682723" y="3537864"/>
            <a:ext cx="10015116" cy="2595586"/>
            <a:chOff x="0" y="0"/>
            <a:chExt cx="3224418" cy="835662"/>
          </a:xfrm>
        </p:grpSpPr>
        <p:sp>
          <p:nvSpPr>
            <p:cNvPr id="66" name="Freeform 66"/>
            <p:cNvSpPr/>
            <p:nvPr/>
          </p:nvSpPr>
          <p:spPr>
            <a:xfrm>
              <a:off x="0" y="0"/>
              <a:ext cx="3224418" cy="835662"/>
            </a:xfrm>
            <a:custGeom>
              <a:avLst/>
              <a:gdLst/>
              <a:ahLst/>
              <a:cxnLst/>
              <a:rect l="l" t="t" r="r" b="b"/>
              <a:pathLst>
                <a:path w="3224418" h="835662">
                  <a:moveTo>
                    <a:pt x="32014" y="0"/>
                  </a:moveTo>
                  <a:lnTo>
                    <a:pt x="3192404" y="0"/>
                  </a:lnTo>
                  <a:cubicBezTo>
                    <a:pt x="3200895" y="0"/>
                    <a:pt x="3209038" y="3373"/>
                    <a:pt x="3215042" y="9377"/>
                  </a:cubicBezTo>
                  <a:cubicBezTo>
                    <a:pt x="3221045" y="15380"/>
                    <a:pt x="3224418" y="23523"/>
                    <a:pt x="3224418" y="32014"/>
                  </a:cubicBezTo>
                  <a:lnTo>
                    <a:pt x="3224418" y="803649"/>
                  </a:lnTo>
                  <a:cubicBezTo>
                    <a:pt x="3224418" y="821329"/>
                    <a:pt x="3210085" y="835662"/>
                    <a:pt x="3192404" y="835662"/>
                  </a:cubicBezTo>
                  <a:lnTo>
                    <a:pt x="32014" y="835662"/>
                  </a:lnTo>
                  <a:cubicBezTo>
                    <a:pt x="14333" y="835662"/>
                    <a:pt x="0" y="821329"/>
                    <a:pt x="0" y="803649"/>
                  </a:cubicBezTo>
                  <a:lnTo>
                    <a:pt x="0" y="32014"/>
                  </a:lnTo>
                  <a:cubicBezTo>
                    <a:pt x="0" y="14333"/>
                    <a:pt x="14333" y="0"/>
                    <a:pt x="32014"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0" y="-57150"/>
              <a:ext cx="3224418" cy="892812"/>
            </a:xfrm>
            <a:prstGeom prst="rect">
              <a:avLst/>
            </a:prstGeom>
          </p:spPr>
          <p:txBody>
            <a:bodyPr lIns="50800" tIns="50800" rIns="50800" bIns="50800" rtlCol="0" anchor="ctr"/>
            <a:lstStyle/>
            <a:p>
              <a:pPr algn="ctr">
                <a:lnSpc>
                  <a:spcPts val="2799"/>
                </a:lnSpc>
              </a:pPr>
              <a:endParaRPr/>
            </a:p>
          </p:txBody>
        </p:sp>
      </p:grpSp>
      <p:sp>
        <p:nvSpPr>
          <p:cNvPr id="68" name="TextBox 68"/>
          <p:cNvSpPr txBox="1"/>
          <p:nvPr/>
        </p:nvSpPr>
        <p:spPr>
          <a:xfrm>
            <a:off x="5976940" y="3723017"/>
            <a:ext cx="9426683" cy="2120505"/>
          </a:xfrm>
          <a:prstGeom prst="rect">
            <a:avLst/>
          </a:prstGeom>
        </p:spPr>
        <p:txBody>
          <a:bodyPr lIns="0" tIns="0" rIns="0" bIns="0" rtlCol="0" anchor="t">
            <a:spAutoFit/>
          </a:bodyPr>
          <a:lstStyle/>
          <a:p>
            <a:pPr algn="just">
              <a:lnSpc>
                <a:spcPts val="3410"/>
              </a:lnSpc>
            </a:pPr>
            <a:r>
              <a:rPr lang="en-US" sz="2006" spc="4">
                <a:solidFill>
                  <a:srgbClr val="FFFFFF"/>
                </a:solidFill>
                <a:latin typeface="Poppins"/>
                <a:ea typeface="Poppins"/>
                <a:cs typeface="Poppins"/>
                <a:sym typeface="Poppins"/>
              </a:rPr>
              <a:t>Il volto allineato viene convertito in un vettore numerico, chiamato embedding, che ne rappresenta le caratteristiche più distintive. L'embedding viene calcolato da una rete neurale profonda addestrata per proiettare ogni volto in uno spazio vettoriale dove la distanza tra due punti corrisponde al grado di somiglianza tra i volti.</a:t>
            </a:r>
          </a:p>
        </p:txBody>
      </p:sp>
      <p:sp>
        <p:nvSpPr>
          <p:cNvPr id="69" name="TextBox 69"/>
          <p:cNvSpPr txBox="1"/>
          <p:nvPr/>
        </p:nvSpPr>
        <p:spPr>
          <a:xfrm>
            <a:off x="1608332" y="6676067"/>
            <a:ext cx="5174922"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4. Face Matching</a:t>
            </a:r>
          </a:p>
        </p:txBody>
      </p:sp>
      <p:sp>
        <p:nvSpPr>
          <p:cNvPr id="70" name="TextBox 70"/>
          <p:cNvSpPr txBox="1"/>
          <p:nvPr/>
        </p:nvSpPr>
        <p:spPr>
          <a:xfrm>
            <a:off x="1639031" y="7395649"/>
            <a:ext cx="9586118"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L’embedding estratto viene confrontato con quelli già presenti in un database per identificare il volto o verificarne l’identità. Il confronto avviene calcolando una misura di distanza tra i vettori, come la distanza euclidea o il coseno di similarità. Se la distanza è al di sotto di una certa soglia, si considera che i due volti corrispondano alla stessa persona.</a:t>
            </a:r>
          </a:p>
        </p:txBody>
      </p:sp>
      <p:sp>
        <p:nvSpPr>
          <p:cNvPr id="71" name="TextBox 71"/>
          <p:cNvSpPr txBox="1"/>
          <p:nvPr/>
        </p:nvSpPr>
        <p:spPr>
          <a:xfrm>
            <a:off x="9458054" y="2941600"/>
            <a:ext cx="5877719" cy="471932"/>
          </a:xfrm>
          <a:prstGeom prst="rect">
            <a:avLst/>
          </a:prstGeom>
        </p:spPr>
        <p:txBody>
          <a:bodyPr lIns="0" tIns="0" rIns="0" bIns="0" rtlCol="0" anchor="t">
            <a:spAutoFit/>
          </a:bodyPr>
          <a:lstStyle/>
          <a:p>
            <a:pPr algn="r">
              <a:lnSpc>
                <a:spcPts val="3424"/>
              </a:lnSpc>
            </a:pPr>
            <a:r>
              <a:rPr lang="en-US" sz="3200" b="1">
                <a:solidFill>
                  <a:srgbClr val="FFFFFF"/>
                </a:solidFill>
                <a:latin typeface="Poppins Bold"/>
                <a:ea typeface="Poppins Bold"/>
                <a:cs typeface="Poppins Bold"/>
                <a:sym typeface="Poppins Bold"/>
              </a:rPr>
              <a:t>3. Face Embedding</a:t>
            </a:r>
          </a:p>
        </p:txBody>
      </p:sp>
      <p:grpSp>
        <p:nvGrpSpPr>
          <p:cNvPr id="72" name="Group 72"/>
          <p:cNvGrpSpPr/>
          <p:nvPr/>
        </p:nvGrpSpPr>
        <p:grpSpPr>
          <a:xfrm>
            <a:off x="5485468" y="852228"/>
            <a:ext cx="7317064" cy="352944"/>
            <a:chOff x="0" y="0"/>
            <a:chExt cx="9756086" cy="470592"/>
          </a:xfrm>
        </p:grpSpPr>
        <p:sp>
          <p:nvSpPr>
            <p:cNvPr id="73" name="AutoShape 73"/>
            <p:cNvSpPr/>
            <p:nvPr/>
          </p:nvSpPr>
          <p:spPr>
            <a:xfrm>
              <a:off x="358642" y="235296"/>
              <a:ext cx="3921764"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74" name="Group 74"/>
            <p:cNvGrpSpPr/>
            <p:nvPr/>
          </p:nvGrpSpPr>
          <p:grpSpPr>
            <a:xfrm>
              <a:off x="0" y="55975"/>
              <a:ext cx="358642" cy="358642"/>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6" name="TextBox 7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7" name="AutoShape 77"/>
            <p:cNvSpPr/>
            <p:nvPr/>
          </p:nvSpPr>
          <p:spPr>
            <a:xfrm>
              <a:off x="4750998" y="235296"/>
              <a:ext cx="4646445"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78" name="Group 78"/>
            <p:cNvGrpSpPr/>
            <p:nvPr/>
          </p:nvGrpSpPr>
          <p:grpSpPr>
            <a:xfrm>
              <a:off x="721336" y="55975"/>
              <a:ext cx="358642" cy="35864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0" name="TextBox 8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1" name="Group 81"/>
            <p:cNvGrpSpPr/>
            <p:nvPr/>
          </p:nvGrpSpPr>
          <p:grpSpPr>
            <a:xfrm>
              <a:off x="4336381" y="55975"/>
              <a:ext cx="358642" cy="35864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3" name="TextBox 8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4" name="Group 84"/>
            <p:cNvGrpSpPr/>
            <p:nvPr/>
          </p:nvGrpSpPr>
          <p:grpSpPr>
            <a:xfrm>
              <a:off x="5059390" y="55975"/>
              <a:ext cx="358642" cy="35864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6" name="TextBox 8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7" name="Group 87"/>
            <p:cNvGrpSpPr/>
            <p:nvPr/>
          </p:nvGrpSpPr>
          <p:grpSpPr>
            <a:xfrm>
              <a:off x="5782399" y="55975"/>
              <a:ext cx="358642" cy="35864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9" name="TextBox 8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0" name="Group 90"/>
            <p:cNvGrpSpPr/>
            <p:nvPr/>
          </p:nvGrpSpPr>
          <p:grpSpPr>
            <a:xfrm>
              <a:off x="6505407" y="55975"/>
              <a:ext cx="358642" cy="35864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2" name="TextBox 9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3" name="Group 93"/>
            <p:cNvGrpSpPr/>
            <p:nvPr/>
          </p:nvGrpSpPr>
          <p:grpSpPr>
            <a:xfrm>
              <a:off x="7228416" y="55975"/>
              <a:ext cx="358642" cy="35864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5" name="TextBox 9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6" name="Group 96"/>
            <p:cNvGrpSpPr/>
            <p:nvPr/>
          </p:nvGrpSpPr>
          <p:grpSpPr>
            <a:xfrm>
              <a:off x="7951425" y="55975"/>
              <a:ext cx="358642" cy="35864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8" name="TextBox 9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9" name="Group 99"/>
            <p:cNvGrpSpPr/>
            <p:nvPr/>
          </p:nvGrpSpPr>
          <p:grpSpPr>
            <a:xfrm>
              <a:off x="8674434" y="55975"/>
              <a:ext cx="358642" cy="35864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1" name="TextBox 10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2" name="Group 102"/>
            <p:cNvGrpSpPr/>
            <p:nvPr/>
          </p:nvGrpSpPr>
          <p:grpSpPr>
            <a:xfrm>
              <a:off x="9397443" y="55975"/>
              <a:ext cx="358642" cy="35864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4" name="TextBox 10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5" name="Group 105"/>
            <p:cNvGrpSpPr/>
            <p:nvPr/>
          </p:nvGrpSpPr>
          <p:grpSpPr>
            <a:xfrm>
              <a:off x="2170946" y="55975"/>
              <a:ext cx="358642" cy="35864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7" name="TextBox 10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8" name="Group 108"/>
            <p:cNvGrpSpPr/>
            <p:nvPr/>
          </p:nvGrpSpPr>
          <p:grpSpPr>
            <a:xfrm>
              <a:off x="1444345" y="55975"/>
              <a:ext cx="358642" cy="35864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0" name="TextBox 1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1" name="Group 111"/>
            <p:cNvGrpSpPr/>
            <p:nvPr/>
          </p:nvGrpSpPr>
          <p:grpSpPr>
            <a:xfrm>
              <a:off x="4280406" y="0"/>
              <a:ext cx="470592" cy="470592"/>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13" name="TextBox 1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4" name="Group 114"/>
            <p:cNvGrpSpPr/>
            <p:nvPr/>
          </p:nvGrpSpPr>
          <p:grpSpPr>
            <a:xfrm>
              <a:off x="3613372" y="55975"/>
              <a:ext cx="358642" cy="358642"/>
              <a:chOff x="0" y="0"/>
              <a:chExt cx="812800" cy="812800"/>
            </a:xfrm>
          </p:grpSpPr>
          <p:sp>
            <p:nvSpPr>
              <p:cNvPr id="115" name="Freeform 1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6" name="TextBox 1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7" name="Group 117"/>
            <p:cNvGrpSpPr/>
            <p:nvPr/>
          </p:nvGrpSpPr>
          <p:grpSpPr>
            <a:xfrm>
              <a:off x="2890363" y="55975"/>
              <a:ext cx="358642" cy="358642"/>
              <a:chOff x="0" y="0"/>
              <a:chExt cx="812800" cy="812800"/>
            </a:xfrm>
          </p:grpSpPr>
          <p:sp>
            <p:nvSpPr>
              <p:cNvPr id="118" name="Freeform 1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9" name="TextBox 1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8269280">
            <a:off x="17398257" y="8174824"/>
            <a:ext cx="321025" cy="32102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rot="-8269280">
            <a:off x="8261655" y="3067723"/>
            <a:ext cx="553914" cy="5539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rot="-8269280">
            <a:off x="8342002" y="3148070"/>
            <a:ext cx="393221" cy="3932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rot="-8269280">
            <a:off x="1572153" y="1824765"/>
            <a:ext cx="881574" cy="8815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rot="-8269280">
            <a:off x="1700028" y="1952640"/>
            <a:ext cx="625825" cy="625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rot="-8269280">
            <a:off x="10114510" y="-321589"/>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8269280">
            <a:off x="10242385" y="-193715"/>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rot="-8269280">
            <a:off x="4643533" y="5435836"/>
            <a:ext cx="604081" cy="60408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rot="-8269280">
            <a:off x="4731157" y="5523459"/>
            <a:ext cx="428834" cy="42883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rot="-8269280">
            <a:off x="9648869" y="9478354"/>
            <a:ext cx="321025" cy="32102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rot="-8269280">
            <a:off x="12944413" y="5130083"/>
            <a:ext cx="881574" cy="88157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rot="-8269280">
            <a:off x="13072287" y="5257958"/>
            <a:ext cx="625825" cy="62582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rot="-8269280">
            <a:off x="15524711" y="4415519"/>
            <a:ext cx="321025" cy="32102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rot="-8269280">
            <a:off x="15246364" y="10310754"/>
            <a:ext cx="321025" cy="32102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rot="-8269280">
            <a:off x="2328783" y="-296662"/>
            <a:ext cx="321025" cy="32102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rot="-8269280">
            <a:off x="1125813" y="3563461"/>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0" name="Freeform 50"/>
          <p:cNvSpPr/>
          <p:nvPr/>
        </p:nvSpPr>
        <p:spPr>
          <a:xfrm>
            <a:off x="-1130954" y="2770303"/>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2"/>
            <a:stretch>
              <a:fillRect/>
            </a:stretch>
          </a:blipFill>
        </p:spPr>
        <p:txBody>
          <a:bodyPr/>
          <a:lstStyle/>
          <a:p>
            <a:endParaRPr lang="it-IT"/>
          </a:p>
        </p:txBody>
      </p:sp>
      <p:sp>
        <p:nvSpPr>
          <p:cNvPr id="51" name="TextBox 51"/>
          <p:cNvSpPr txBox="1"/>
          <p:nvPr/>
        </p:nvSpPr>
        <p:spPr>
          <a:xfrm>
            <a:off x="8717708" y="1548344"/>
            <a:ext cx="7729045" cy="1416050"/>
          </a:xfrm>
          <a:prstGeom prst="rect">
            <a:avLst/>
          </a:prstGeom>
        </p:spPr>
        <p:txBody>
          <a:bodyPr lIns="0" tIns="0" rIns="0" bIns="0" rtlCol="0" anchor="t">
            <a:spAutoFit/>
          </a:bodyPr>
          <a:lstStyle/>
          <a:p>
            <a:pPr algn="l">
              <a:lnSpc>
                <a:spcPts val="5350"/>
              </a:lnSpc>
            </a:pPr>
            <a:r>
              <a:rPr lang="en-US" sz="5000" b="1">
                <a:solidFill>
                  <a:srgbClr val="FFFFFF"/>
                </a:solidFill>
                <a:latin typeface="Poppins Bold"/>
                <a:ea typeface="Poppins Bold"/>
                <a:cs typeface="Poppins Bold"/>
                <a:sym typeface="Poppins Bold"/>
              </a:rPr>
              <a:t>Confronto tra due modelli di embedding</a:t>
            </a:r>
          </a:p>
        </p:txBody>
      </p:sp>
      <p:sp>
        <p:nvSpPr>
          <p:cNvPr id="52" name="TextBox 52"/>
          <p:cNvSpPr txBox="1"/>
          <p:nvPr/>
        </p:nvSpPr>
        <p:spPr>
          <a:xfrm>
            <a:off x="8714329" y="3135844"/>
            <a:ext cx="6919271" cy="256857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I due principali modelli di embedding sono FaceNet e Dlib, FaceNet è un modello neurale avanzato, preciso e basato su Inception-ResNet e genera embedding da 128 dimensioni. È ideale per applicazioni professionali ed è stato progettato per minimizzare la triplet loss.</a:t>
            </a:r>
          </a:p>
        </p:txBody>
      </p:sp>
      <p:grpSp>
        <p:nvGrpSpPr>
          <p:cNvPr id="53" name="Group 53"/>
          <p:cNvGrpSpPr/>
          <p:nvPr/>
        </p:nvGrpSpPr>
        <p:grpSpPr>
          <a:xfrm>
            <a:off x="4725571" y="6193482"/>
            <a:ext cx="9282240" cy="2503525"/>
            <a:chOff x="0" y="0"/>
            <a:chExt cx="2988465" cy="806023"/>
          </a:xfrm>
        </p:grpSpPr>
        <p:sp>
          <p:nvSpPr>
            <p:cNvPr id="54" name="Freeform 54"/>
            <p:cNvSpPr/>
            <p:nvPr/>
          </p:nvSpPr>
          <p:spPr>
            <a:xfrm>
              <a:off x="0" y="0"/>
              <a:ext cx="2988465" cy="806023"/>
            </a:xfrm>
            <a:custGeom>
              <a:avLst/>
              <a:gdLst/>
              <a:ahLst/>
              <a:cxnLst/>
              <a:rect l="l" t="t" r="r" b="b"/>
              <a:pathLst>
                <a:path w="2988465" h="806023">
                  <a:moveTo>
                    <a:pt x="34541" y="0"/>
                  </a:moveTo>
                  <a:lnTo>
                    <a:pt x="2953924" y="0"/>
                  </a:lnTo>
                  <a:cubicBezTo>
                    <a:pt x="2973000" y="0"/>
                    <a:pt x="2988465" y="15465"/>
                    <a:pt x="2988465" y="34541"/>
                  </a:cubicBezTo>
                  <a:lnTo>
                    <a:pt x="2988465" y="771481"/>
                  </a:lnTo>
                  <a:cubicBezTo>
                    <a:pt x="2988465" y="790558"/>
                    <a:pt x="2973000" y="806023"/>
                    <a:pt x="2953924" y="806023"/>
                  </a:cubicBezTo>
                  <a:lnTo>
                    <a:pt x="34541" y="806023"/>
                  </a:lnTo>
                  <a:cubicBezTo>
                    <a:pt x="15465" y="806023"/>
                    <a:pt x="0" y="790558"/>
                    <a:pt x="0" y="771481"/>
                  </a:cubicBezTo>
                  <a:lnTo>
                    <a:pt x="0" y="34541"/>
                  </a:lnTo>
                  <a:cubicBezTo>
                    <a:pt x="0" y="15465"/>
                    <a:pt x="15465" y="0"/>
                    <a:pt x="34541"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0" y="-57150"/>
              <a:ext cx="2988465" cy="863173"/>
            </a:xfrm>
            <a:prstGeom prst="rect">
              <a:avLst/>
            </a:prstGeom>
          </p:spPr>
          <p:txBody>
            <a:bodyPr lIns="50800" tIns="50800" rIns="50800" bIns="50800" rtlCol="0" anchor="ctr"/>
            <a:lstStyle/>
            <a:p>
              <a:pPr algn="ctr">
                <a:lnSpc>
                  <a:spcPts val="2799"/>
                </a:lnSpc>
              </a:pPr>
              <a:endParaRPr/>
            </a:p>
          </p:txBody>
        </p:sp>
      </p:grpSp>
      <p:sp>
        <p:nvSpPr>
          <p:cNvPr id="56" name="TextBox 56"/>
          <p:cNvSpPr txBox="1"/>
          <p:nvPr/>
        </p:nvSpPr>
        <p:spPr>
          <a:xfrm>
            <a:off x="5197541" y="6313357"/>
            <a:ext cx="8338299"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Dlib è una libreria C++ con modelli pre-addestrati per il riconoscimento facciale basato su ResNet-34, è più leggero e semplice da usare, anche questo modello genera embedding a 128 dimensioni. Entrambi usano reti neurali convoluzionali, ma si distinguono per complessità, accuratezza e requisiti hardware.</a:t>
            </a:r>
          </a:p>
        </p:txBody>
      </p:sp>
      <p:grpSp>
        <p:nvGrpSpPr>
          <p:cNvPr id="57" name="Group 57"/>
          <p:cNvGrpSpPr/>
          <p:nvPr/>
        </p:nvGrpSpPr>
        <p:grpSpPr>
          <a:xfrm>
            <a:off x="14764930" y="6339541"/>
            <a:ext cx="881574" cy="881574"/>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0" name="Group 60"/>
          <p:cNvGrpSpPr/>
          <p:nvPr/>
        </p:nvGrpSpPr>
        <p:grpSpPr>
          <a:xfrm>
            <a:off x="14892804" y="6467416"/>
            <a:ext cx="625825" cy="625825"/>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2" name="TextBox 6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3" name="Group 63"/>
          <p:cNvGrpSpPr/>
          <p:nvPr/>
        </p:nvGrpSpPr>
        <p:grpSpPr>
          <a:xfrm>
            <a:off x="7422698" y="1954395"/>
            <a:ext cx="321025" cy="32102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5" name="TextBox 6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6" name="Group 66"/>
          <p:cNvGrpSpPr/>
          <p:nvPr/>
        </p:nvGrpSpPr>
        <p:grpSpPr>
          <a:xfrm>
            <a:off x="5485468" y="852228"/>
            <a:ext cx="7317064" cy="352944"/>
            <a:chOff x="0" y="0"/>
            <a:chExt cx="9756086" cy="470592"/>
          </a:xfrm>
        </p:grpSpPr>
        <p:sp>
          <p:nvSpPr>
            <p:cNvPr id="67" name="AutoShape 67"/>
            <p:cNvSpPr/>
            <p:nvPr/>
          </p:nvSpPr>
          <p:spPr>
            <a:xfrm>
              <a:off x="358642" y="235296"/>
              <a:ext cx="4644772"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68" name="Group 68"/>
            <p:cNvGrpSpPr/>
            <p:nvPr/>
          </p:nvGrpSpPr>
          <p:grpSpPr>
            <a:xfrm>
              <a:off x="0" y="55975"/>
              <a:ext cx="358642" cy="358642"/>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1" name="AutoShape 71"/>
            <p:cNvSpPr/>
            <p:nvPr/>
          </p:nvSpPr>
          <p:spPr>
            <a:xfrm>
              <a:off x="5238711" y="235296"/>
              <a:ext cx="4158732"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72" name="Group 72"/>
            <p:cNvGrpSpPr/>
            <p:nvPr/>
          </p:nvGrpSpPr>
          <p:grpSpPr>
            <a:xfrm>
              <a:off x="721336" y="55975"/>
              <a:ext cx="358642" cy="358642"/>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4" name="TextBox 7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5" name="Group 75"/>
            <p:cNvGrpSpPr/>
            <p:nvPr/>
          </p:nvGrpSpPr>
          <p:grpSpPr>
            <a:xfrm>
              <a:off x="4336381" y="55975"/>
              <a:ext cx="358642" cy="358642"/>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7" name="TextBox 7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8" name="Group 78"/>
            <p:cNvGrpSpPr/>
            <p:nvPr/>
          </p:nvGrpSpPr>
          <p:grpSpPr>
            <a:xfrm>
              <a:off x="5059390" y="55975"/>
              <a:ext cx="358642" cy="358642"/>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0" name="TextBox 8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1" name="Group 81"/>
            <p:cNvGrpSpPr/>
            <p:nvPr/>
          </p:nvGrpSpPr>
          <p:grpSpPr>
            <a:xfrm>
              <a:off x="5782399" y="55975"/>
              <a:ext cx="358642" cy="35864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3" name="TextBox 8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4" name="Group 84"/>
            <p:cNvGrpSpPr/>
            <p:nvPr/>
          </p:nvGrpSpPr>
          <p:grpSpPr>
            <a:xfrm>
              <a:off x="6505407" y="55975"/>
              <a:ext cx="358642" cy="358642"/>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6" name="TextBox 8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7" name="Group 87"/>
            <p:cNvGrpSpPr/>
            <p:nvPr/>
          </p:nvGrpSpPr>
          <p:grpSpPr>
            <a:xfrm>
              <a:off x="7228416" y="55975"/>
              <a:ext cx="358642" cy="358642"/>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89" name="TextBox 8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0" name="Group 90"/>
            <p:cNvGrpSpPr/>
            <p:nvPr/>
          </p:nvGrpSpPr>
          <p:grpSpPr>
            <a:xfrm>
              <a:off x="7951425" y="55975"/>
              <a:ext cx="358642" cy="358642"/>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2" name="TextBox 9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3" name="Group 93"/>
            <p:cNvGrpSpPr/>
            <p:nvPr/>
          </p:nvGrpSpPr>
          <p:grpSpPr>
            <a:xfrm>
              <a:off x="8674434" y="55975"/>
              <a:ext cx="358642" cy="358642"/>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5" name="TextBox 9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6" name="Group 96"/>
            <p:cNvGrpSpPr/>
            <p:nvPr/>
          </p:nvGrpSpPr>
          <p:grpSpPr>
            <a:xfrm>
              <a:off x="9397443" y="55975"/>
              <a:ext cx="358642" cy="358642"/>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98" name="TextBox 9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9" name="Group 99"/>
            <p:cNvGrpSpPr/>
            <p:nvPr/>
          </p:nvGrpSpPr>
          <p:grpSpPr>
            <a:xfrm>
              <a:off x="2170946" y="55975"/>
              <a:ext cx="358642" cy="358642"/>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1" name="TextBox 10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2" name="Group 102"/>
            <p:cNvGrpSpPr/>
            <p:nvPr/>
          </p:nvGrpSpPr>
          <p:grpSpPr>
            <a:xfrm>
              <a:off x="1444345" y="55975"/>
              <a:ext cx="358642" cy="358642"/>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4" name="TextBox 10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5" name="Group 105"/>
            <p:cNvGrpSpPr/>
            <p:nvPr/>
          </p:nvGrpSpPr>
          <p:grpSpPr>
            <a:xfrm>
              <a:off x="5003415" y="0"/>
              <a:ext cx="470592" cy="470592"/>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07" name="TextBox 10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8" name="Group 108"/>
            <p:cNvGrpSpPr/>
            <p:nvPr/>
          </p:nvGrpSpPr>
          <p:grpSpPr>
            <a:xfrm>
              <a:off x="3613372" y="55975"/>
              <a:ext cx="358642" cy="358642"/>
              <a:chOff x="0" y="0"/>
              <a:chExt cx="812800" cy="812800"/>
            </a:xfrm>
          </p:grpSpPr>
          <p:sp>
            <p:nvSpPr>
              <p:cNvPr id="109" name="Freeform 10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0" name="TextBox 1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1" name="Group 111"/>
            <p:cNvGrpSpPr/>
            <p:nvPr/>
          </p:nvGrpSpPr>
          <p:grpSpPr>
            <a:xfrm>
              <a:off x="2890363" y="55975"/>
              <a:ext cx="358642" cy="358642"/>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3" name="TextBox 1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0619"/>
        </a:solidFill>
        <a:effectLst/>
      </p:bgPr>
    </p:bg>
    <p:spTree>
      <p:nvGrpSpPr>
        <p:cNvPr id="1" name=""/>
        <p:cNvGrpSpPr/>
        <p:nvPr/>
      </p:nvGrpSpPr>
      <p:grpSpPr>
        <a:xfrm>
          <a:off x="0" y="0"/>
          <a:ext cx="0" cy="0"/>
          <a:chOff x="0" y="0"/>
          <a:chExt cx="0" cy="0"/>
        </a:xfrm>
      </p:grpSpPr>
      <p:grpSp>
        <p:nvGrpSpPr>
          <p:cNvPr id="2" name="Group 2"/>
          <p:cNvGrpSpPr/>
          <p:nvPr/>
        </p:nvGrpSpPr>
        <p:grpSpPr>
          <a:xfrm>
            <a:off x="15987643" y="7450156"/>
            <a:ext cx="881574" cy="8815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115518" y="7578031"/>
            <a:ext cx="625825" cy="62582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44208" y="8171218"/>
            <a:ext cx="321025" cy="3210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463143" y="5696589"/>
            <a:ext cx="553914" cy="553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0543490" y="5776935"/>
            <a:ext cx="393221" cy="3932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5859768" y="1950824"/>
            <a:ext cx="881574" cy="8815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5987643" y="2078699"/>
            <a:ext cx="625825" cy="625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740100" y="881751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0867975" y="894538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570603" y="2984836"/>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698478" y="3112711"/>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4039483" y="147126"/>
            <a:ext cx="675834" cy="67583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8" name="Group 38"/>
          <p:cNvGrpSpPr/>
          <p:nvPr/>
        </p:nvGrpSpPr>
        <p:grpSpPr>
          <a:xfrm>
            <a:off x="4137514" y="245157"/>
            <a:ext cx="479771" cy="47977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1" name="Group 41"/>
          <p:cNvGrpSpPr/>
          <p:nvPr/>
        </p:nvGrpSpPr>
        <p:grpSpPr>
          <a:xfrm>
            <a:off x="11493799" y="1485489"/>
            <a:ext cx="604081" cy="60408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4" name="Group 44"/>
          <p:cNvGrpSpPr/>
          <p:nvPr/>
        </p:nvGrpSpPr>
        <p:grpSpPr>
          <a:xfrm>
            <a:off x="11581423" y="1573113"/>
            <a:ext cx="428834" cy="428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6" name="TextBox 4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7" name="Group 47"/>
          <p:cNvGrpSpPr/>
          <p:nvPr/>
        </p:nvGrpSpPr>
        <p:grpSpPr>
          <a:xfrm>
            <a:off x="5411681" y="2001947"/>
            <a:ext cx="321025" cy="32102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0" name="Group 50"/>
          <p:cNvGrpSpPr/>
          <p:nvPr/>
        </p:nvGrpSpPr>
        <p:grpSpPr>
          <a:xfrm>
            <a:off x="5212963" y="7137244"/>
            <a:ext cx="881574" cy="881574"/>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3" name="Group 53"/>
          <p:cNvGrpSpPr/>
          <p:nvPr/>
        </p:nvGrpSpPr>
        <p:grpSpPr>
          <a:xfrm>
            <a:off x="5340838" y="7265119"/>
            <a:ext cx="625825" cy="62582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5" name="TextBox 5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6" name="Group 56"/>
          <p:cNvGrpSpPr/>
          <p:nvPr/>
        </p:nvGrpSpPr>
        <p:grpSpPr>
          <a:xfrm>
            <a:off x="4456773" y="9699087"/>
            <a:ext cx="321025" cy="321025"/>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58" name="TextBox 5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59" name="Group 59"/>
          <p:cNvGrpSpPr/>
          <p:nvPr/>
        </p:nvGrpSpPr>
        <p:grpSpPr>
          <a:xfrm>
            <a:off x="704720" y="5143500"/>
            <a:ext cx="321025" cy="321025"/>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2" name="Group 62"/>
          <p:cNvGrpSpPr/>
          <p:nvPr/>
        </p:nvGrpSpPr>
        <p:grpSpPr>
          <a:xfrm>
            <a:off x="1025745" y="868188"/>
            <a:ext cx="321025" cy="32102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5" name="Group 65"/>
          <p:cNvGrpSpPr/>
          <p:nvPr/>
        </p:nvGrpSpPr>
        <p:grpSpPr>
          <a:xfrm>
            <a:off x="14747888" y="9410700"/>
            <a:ext cx="321025" cy="321025"/>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67" name="TextBox 6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68" name="Group 68"/>
          <p:cNvGrpSpPr/>
          <p:nvPr/>
        </p:nvGrpSpPr>
        <p:grpSpPr>
          <a:xfrm>
            <a:off x="17399648" y="4330738"/>
            <a:ext cx="321025" cy="321025"/>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0" name="TextBox 7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1" name="Group 71"/>
          <p:cNvGrpSpPr/>
          <p:nvPr/>
        </p:nvGrpSpPr>
        <p:grpSpPr>
          <a:xfrm>
            <a:off x="15699256" y="662448"/>
            <a:ext cx="321025" cy="321025"/>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73" name="TextBox 7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74" name="Freeform 74"/>
          <p:cNvSpPr/>
          <p:nvPr/>
        </p:nvSpPr>
        <p:spPr>
          <a:xfrm>
            <a:off x="429704" y="3203424"/>
            <a:ext cx="8375163" cy="5420097"/>
          </a:xfrm>
          <a:custGeom>
            <a:avLst/>
            <a:gdLst/>
            <a:ahLst/>
            <a:cxnLst/>
            <a:rect l="l" t="t" r="r" b="b"/>
            <a:pathLst>
              <a:path w="8375163" h="5420097">
                <a:moveTo>
                  <a:pt x="0" y="0"/>
                </a:moveTo>
                <a:lnTo>
                  <a:pt x="8375163" y="0"/>
                </a:lnTo>
                <a:lnTo>
                  <a:pt x="8375163" y="5420096"/>
                </a:lnTo>
                <a:lnTo>
                  <a:pt x="0" y="5420096"/>
                </a:lnTo>
                <a:lnTo>
                  <a:pt x="0" y="0"/>
                </a:lnTo>
                <a:close/>
              </a:path>
            </a:pathLst>
          </a:custGeom>
          <a:blipFill>
            <a:blip r:embed="rId2"/>
            <a:stretch>
              <a:fillRect/>
            </a:stretch>
          </a:blipFill>
        </p:spPr>
        <p:txBody>
          <a:bodyPr/>
          <a:lstStyle/>
          <a:p>
            <a:endParaRPr lang="it-IT"/>
          </a:p>
        </p:txBody>
      </p:sp>
      <p:sp>
        <p:nvSpPr>
          <p:cNvPr id="75" name="Freeform 75"/>
          <p:cNvSpPr/>
          <p:nvPr/>
        </p:nvSpPr>
        <p:spPr>
          <a:xfrm>
            <a:off x="9347792" y="3214793"/>
            <a:ext cx="8563664" cy="4956425"/>
          </a:xfrm>
          <a:custGeom>
            <a:avLst/>
            <a:gdLst/>
            <a:ahLst/>
            <a:cxnLst/>
            <a:rect l="l" t="t" r="r" b="b"/>
            <a:pathLst>
              <a:path w="8563664" h="4956425">
                <a:moveTo>
                  <a:pt x="0" y="0"/>
                </a:moveTo>
                <a:lnTo>
                  <a:pt x="8563664" y="0"/>
                </a:lnTo>
                <a:lnTo>
                  <a:pt x="8563664" y="4956425"/>
                </a:lnTo>
                <a:lnTo>
                  <a:pt x="0" y="4956425"/>
                </a:lnTo>
                <a:lnTo>
                  <a:pt x="0" y="0"/>
                </a:lnTo>
                <a:close/>
              </a:path>
            </a:pathLst>
          </a:custGeom>
          <a:blipFill>
            <a:blip r:embed="rId3"/>
            <a:stretch>
              <a:fillRect l="-9980"/>
            </a:stretch>
          </a:blipFill>
        </p:spPr>
        <p:txBody>
          <a:bodyPr/>
          <a:lstStyle/>
          <a:p>
            <a:endParaRPr lang="it-IT"/>
          </a:p>
        </p:txBody>
      </p:sp>
      <p:sp>
        <p:nvSpPr>
          <p:cNvPr id="76" name="TextBox 76"/>
          <p:cNvSpPr txBox="1"/>
          <p:nvPr/>
        </p:nvSpPr>
        <p:spPr>
          <a:xfrm>
            <a:off x="2206352" y="1436708"/>
            <a:ext cx="13875295" cy="739780"/>
          </a:xfrm>
          <a:prstGeom prst="rect">
            <a:avLst/>
          </a:prstGeom>
        </p:spPr>
        <p:txBody>
          <a:bodyPr lIns="0" tIns="0" rIns="0" bIns="0" rtlCol="0" anchor="t">
            <a:spAutoFit/>
          </a:bodyPr>
          <a:lstStyle/>
          <a:p>
            <a:pPr algn="ctr">
              <a:lnSpc>
                <a:spcPts val="5350"/>
              </a:lnSpc>
            </a:pPr>
            <a:r>
              <a:rPr lang="en-US" sz="5000" b="1">
                <a:solidFill>
                  <a:srgbClr val="FFFFFF"/>
                </a:solidFill>
                <a:latin typeface="Poppins Bold"/>
                <a:ea typeface="Poppins Bold"/>
                <a:cs typeface="Poppins Bold"/>
                <a:sym typeface="Poppins Bold"/>
              </a:rPr>
              <a:t>Codice</a:t>
            </a:r>
          </a:p>
        </p:txBody>
      </p:sp>
      <p:sp>
        <p:nvSpPr>
          <p:cNvPr id="77" name="TextBox 77"/>
          <p:cNvSpPr txBox="1"/>
          <p:nvPr/>
        </p:nvSpPr>
        <p:spPr>
          <a:xfrm>
            <a:off x="3197121" y="2473320"/>
            <a:ext cx="3161353"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Preprocessing</a:t>
            </a:r>
          </a:p>
        </p:txBody>
      </p:sp>
      <p:sp>
        <p:nvSpPr>
          <p:cNvPr id="78" name="TextBox 78"/>
          <p:cNvSpPr txBox="1"/>
          <p:nvPr/>
        </p:nvSpPr>
        <p:spPr>
          <a:xfrm>
            <a:off x="11493799" y="2512904"/>
            <a:ext cx="4941240" cy="471932"/>
          </a:xfrm>
          <a:prstGeom prst="rect">
            <a:avLst/>
          </a:prstGeom>
        </p:spPr>
        <p:txBody>
          <a:bodyPr lIns="0" tIns="0" rIns="0" bIns="0" rtlCol="0" anchor="t">
            <a:spAutoFit/>
          </a:bodyPr>
          <a:lstStyle/>
          <a:p>
            <a:pPr algn="l">
              <a:lnSpc>
                <a:spcPts val="3424"/>
              </a:lnSpc>
            </a:pPr>
            <a:r>
              <a:rPr lang="en-US" sz="3200" b="1">
                <a:solidFill>
                  <a:srgbClr val="FFFFFF"/>
                </a:solidFill>
                <a:latin typeface="Poppins Bold"/>
                <a:ea typeface="Poppins Bold"/>
                <a:cs typeface="Poppins Bold"/>
                <a:sym typeface="Poppins Bold"/>
              </a:rPr>
              <a:t>Fase di riconoscimento</a:t>
            </a:r>
          </a:p>
        </p:txBody>
      </p:sp>
      <p:grpSp>
        <p:nvGrpSpPr>
          <p:cNvPr id="79" name="Group 79"/>
          <p:cNvGrpSpPr/>
          <p:nvPr/>
        </p:nvGrpSpPr>
        <p:grpSpPr>
          <a:xfrm>
            <a:off x="5485468" y="852228"/>
            <a:ext cx="7317064" cy="352944"/>
            <a:chOff x="0" y="0"/>
            <a:chExt cx="9756086" cy="470592"/>
          </a:xfrm>
        </p:grpSpPr>
        <p:sp>
          <p:nvSpPr>
            <p:cNvPr id="80" name="AutoShape 80"/>
            <p:cNvSpPr/>
            <p:nvPr/>
          </p:nvSpPr>
          <p:spPr>
            <a:xfrm>
              <a:off x="358642" y="235296"/>
              <a:ext cx="5603077" cy="0"/>
            </a:xfrm>
            <a:prstGeom prst="line">
              <a:avLst/>
            </a:prstGeom>
            <a:ln w="38100" cap="flat">
              <a:solidFill>
                <a:srgbClr val="702585"/>
              </a:solidFill>
              <a:prstDash val="solid"/>
              <a:headEnd type="none" w="sm" len="sm"/>
              <a:tailEnd type="none" w="sm" len="sm"/>
            </a:ln>
          </p:spPr>
          <p:txBody>
            <a:bodyPr/>
            <a:lstStyle/>
            <a:p>
              <a:endParaRPr lang="it-IT"/>
            </a:p>
          </p:txBody>
        </p:sp>
        <p:grpSp>
          <p:nvGrpSpPr>
            <p:cNvPr id="81" name="Group 81"/>
            <p:cNvGrpSpPr/>
            <p:nvPr/>
          </p:nvGrpSpPr>
          <p:grpSpPr>
            <a:xfrm>
              <a:off x="0" y="55975"/>
              <a:ext cx="358642" cy="358642"/>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3" name="TextBox 8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84" name="AutoShape 84"/>
            <p:cNvSpPr/>
            <p:nvPr/>
          </p:nvSpPr>
          <p:spPr>
            <a:xfrm>
              <a:off x="6197016" y="235296"/>
              <a:ext cx="3200427" cy="0"/>
            </a:xfrm>
            <a:prstGeom prst="line">
              <a:avLst/>
            </a:prstGeom>
            <a:ln w="38100" cap="flat">
              <a:solidFill>
                <a:srgbClr val="E9E9E9"/>
              </a:solidFill>
              <a:prstDash val="solid"/>
              <a:headEnd type="none" w="sm" len="sm"/>
              <a:tailEnd type="none" w="sm" len="sm"/>
            </a:ln>
          </p:spPr>
          <p:txBody>
            <a:bodyPr/>
            <a:lstStyle/>
            <a:p>
              <a:endParaRPr lang="it-IT"/>
            </a:p>
          </p:txBody>
        </p:sp>
        <p:grpSp>
          <p:nvGrpSpPr>
            <p:cNvPr id="85" name="Group 85"/>
            <p:cNvGrpSpPr/>
            <p:nvPr/>
          </p:nvGrpSpPr>
          <p:grpSpPr>
            <a:xfrm>
              <a:off x="721336" y="55975"/>
              <a:ext cx="358642" cy="358642"/>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87" name="TextBox 8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8" name="Group 88"/>
            <p:cNvGrpSpPr/>
            <p:nvPr/>
          </p:nvGrpSpPr>
          <p:grpSpPr>
            <a:xfrm>
              <a:off x="4336381" y="55975"/>
              <a:ext cx="358642" cy="358642"/>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1" name="Group 91"/>
            <p:cNvGrpSpPr/>
            <p:nvPr/>
          </p:nvGrpSpPr>
          <p:grpSpPr>
            <a:xfrm>
              <a:off x="5059390" y="55975"/>
              <a:ext cx="358642" cy="358642"/>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3" name="TextBox 9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4" name="Group 94"/>
            <p:cNvGrpSpPr/>
            <p:nvPr/>
          </p:nvGrpSpPr>
          <p:grpSpPr>
            <a:xfrm>
              <a:off x="5782399" y="55975"/>
              <a:ext cx="358642" cy="358642"/>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96" name="TextBox 9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97" name="Group 97"/>
            <p:cNvGrpSpPr/>
            <p:nvPr/>
          </p:nvGrpSpPr>
          <p:grpSpPr>
            <a:xfrm>
              <a:off x="6505407" y="55975"/>
              <a:ext cx="358642" cy="35864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99" name="TextBox 9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0" name="Group 100"/>
            <p:cNvGrpSpPr/>
            <p:nvPr/>
          </p:nvGrpSpPr>
          <p:grpSpPr>
            <a:xfrm>
              <a:off x="7228416" y="55975"/>
              <a:ext cx="358642" cy="358642"/>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02" name="TextBox 10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3" name="Group 103"/>
            <p:cNvGrpSpPr/>
            <p:nvPr/>
          </p:nvGrpSpPr>
          <p:grpSpPr>
            <a:xfrm>
              <a:off x="7951425" y="55975"/>
              <a:ext cx="358642" cy="358642"/>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it-IT"/>
              </a:p>
            </p:txBody>
          </p:sp>
          <p:sp>
            <p:nvSpPr>
              <p:cNvPr id="105" name="TextBox 10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6" name="Group 106"/>
            <p:cNvGrpSpPr/>
            <p:nvPr/>
          </p:nvGrpSpPr>
          <p:grpSpPr>
            <a:xfrm>
              <a:off x="8674434" y="55975"/>
              <a:ext cx="358642" cy="358642"/>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08" name="TextBox 10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9" name="Group 109"/>
            <p:cNvGrpSpPr/>
            <p:nvPr/>
          </p:nvGrpSpPr>
          <p:grpSpPr>
            <a:xfrm>
              <a:off x="9397443" y="55975"/>
              <a:ext cx="358642" cy="358642"/>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8E8"/>
              </a:solidFill>
            </p:spPr>
            <p:txBody>
              <a:bodyPr/>
              <a:lstStyle/>
              <a:p>
                <a:endParaRPr lang="it-IT"/>
              </a:p>
            </p:txBody>
          </p:sp>
          <p:sp>
            <p:nvSpPr>
              <p:cNvPr id="111" name="TextBox 11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2" name="Group 112"/>
            <p:cNvGrpSpPr/>
            <p:nvPr/>
          </p:nvGrpSpPr>
          <p:grpSpPr>
            <a:xfrm>
              <a:off x="2170946" y="55975"/>
              <a:ext cx="358642" cy="358642"/>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4" name="TextBox 1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5" name="Group 115"/>
            <p:cNvGrpSpPr/>
            <p:nvPr/>
          </p:nvGrpSpPr>
          <p:grpSpPr>
            <a:xfrm>
              <a:off x="1444345" y="55975"/>
              <a:ext cx="358642" cy="35864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17" name="TextBox 1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8" name="Group 118"/>
            <p:cNvGrpSpPr/>
            <p:nvPr/>
          </p:nvGrpSpPr>
          <p:grpSpPr>
            <a:xfrm>
              <a:off x="5726424" y="0"/>
              <a:ext cx="470592" cy="470592"/>
              <a:chOff x="0" y="0"/>
              <a:chExt cx="812800" cy="812800"/>
            </a:xfrm>
          </p:grpSpPr>
          <p:sp>
            <p:nvSpPr>
              <p:cNvPr id="119" name="Freeform 1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txBody>
              <a:bodyPr/>
              <a:lstStyle/>
              <a:p>
                <a:endParaRPr lang="it-IT"/>
              </a:p>
            </p:txBody>
          </p:sp>
          <p:sp>
            <p:nvSpPr>
              <p:cNvPr id="120" name="TextBox 1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1" name="Group 121"/>
            <p:cNvGrpSpPr/>
            <p:nvPr/>
          </p:nvGrpSpPr>
          <p:grpSpPr>
            <a:xfrm>
              <a:off x="3613372" y="55975"/>
              <a:ext cx="358642" cy="358642"/>
              <a:chOff x="0" y="0"/>
              <a:chExt cx="812800" cy="812800"/>
            </a:xfrm>
          </p:grpSpPr>
          <p:sp>
            <p:nvSpPr>
              <p:cNvPr id="122" name="Freeform 1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3" name="TextBox 1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24" name="Group 124"/>
            <p:cNvGrpSpPr/>
            <p:nvPr/>
          </p:nvGrpSpPr>
          <p:grpSpPr>
            <a:xfrm>
              <a:off x="2890363" y="55975"/>
              <a:ext cx="358642" cy="358642"/>
              <a:chOff x="0" y="0"/>
              <a:chExt cx="812800" cy="812800"/>
            </a:xfrm>
          </p:grpSpPr>
          <p:sp>
            <p:nvSpPr>
              <p:cNvPr id="125" name="Freeform 1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it-IT"/>
              </a:p>
            </p:txBody>
          </p:sp>
          <p:sp>
            <p:nvSpPr>
              <p:cNvPr id="126" name="TextBox 1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998</Words>
  <Application>Microsoft Office PowerPoint</Application>
  <PresentationFormat>Personalizzato</PresentationFormat>
  <Paragraphs>107</Paragraphs>
  <Slides>14</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14</vt:i4>
      </vt:variant>
    </vt:vector>
  </HeadingPairs>
  <TitlesOfParts>
    <vt:vector size="20" baseType="lpstr">
      <vt:lpstr>Poppins</vt:lpstr>
      <vt:lpstr>Canva Sans</vt:lpstr>
      <vt:lpstr>Arial</vt:lpstr>
      <vt:lpstr>Poppins Bold</vt:lpstr>
      <vt:lpstr>Calibri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 Principi e modelli della percezione</dc:title>
  <cp:lastModifiedBy>nicolae marinescu</cp:lastModifiedBy>
  <cp:revision>2</cp:revision>
  <dcterms:created xsi:type="dcterms:W3CDTF">2006-08-16T00:00:00Z</dcterms:created>
  <dcterms:modified xsi:type="dcterms:W3CDTF">2025-07-15T14:30:07Z</dcterms:modified>
  <dc:identifier>DAGqCgGO7MY</dc:identifier>
</cp:coreProperties>
</file>